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9" r:id="rId2"/>
    <p:sldId id="343" r:id="rId3"/>
    <p:sldId id="347" r:id="rId4"/>
    <p:sldId id="342" r:id="rId5"/>
    <p:sldId id="354" r:id="rId6"/>
    <p:sldId id="320" r:id="rId7"/>
    <p:sldId id="321" r:id="rId8"/>
    <p:sldId id="322" r:id="rId9"/>
    <p:sldId id="352" r:id="rId10"/>
    <p:sldId id="353" r:id="rId11"/>
    <p:sldId id="323" r:id="rId12"/>
    <p:sldId id="351" r:id="rId13"/>
    <p:sldId id="324" r:id="rId14"/>
    <p:sldId id="325" r:id="rId15"/>
    <p:sldId id="327" r:id="rId16"/>
    <p:sldId id="328" r:id="rId17"/>
    <p:sldId id="329" r:id="rId18"/>
    <p:sldId id="326" r:id="rId19"/>
    <p:sldId id="330" r:id="rId20"/>
    <p:sldId id="349" r:id="rId21"/>
    <p:sldId id="350" r:id="rId22"/>
    <p:sldId id="331" r:id="rId23"/>
    <p:sldId id="333" r:id="rId24"/>
    <p:sldId id="334" r:id="rId25"/>
    <p:sldId id="335" r:id="rId26"/>
    <p:sldId id="348" r:id="rId27"/>
    <p:sldId id="355" r:id="rId28"/>
    <p:sldId id="260" r:id="rId29"/>
    <p:sldId id="357" r:id="rId30"/>
    <p:sldId id="356" r:id="rId31"/>
    <p:sldId id="346" r:id="rId32"/>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A919A85-5002-F8AE-9B22-8F86ED000530}" name="carcassi fausto" initials="cf" userId="S::carcassi.fausto@bwstaff.de::419f3c66-ad54-4b3f-9dd9-37abae060685"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418" y="41"/>
      </p:cViewPr>
      <p:guideLst/>
    </p:cSldViewPr>
  </p:slideViewPr>
  <p:notesTextViewPr>
    <p:cViewPr>
      <p:scale>
        <a:sx n="1" d="1"/>
        <a:sy n="1" d="1"/>
      </p:scale>
      <p:origin x="0" y="0"/>
    </p:cViewPr>
  </p:notesTextViewPr>
  <p:notesViewPr>
    <p:cSldViewPr snapToGrid="0">
      <p:cViewPr varScale="1">
        <p:scale>
          <a:sx n="65" d="100"/>
          <a:sy n="65" d="100"/>
        </p:scale>
        <p:origin x="2693" y="19"/>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253CCA-C154-4C2A-AEFE-CC2D929D183B}" type="datetimeFigureOut">
              <a:rPr lang="en-DE" smtClean="0"/>
              <a:t>04/08/2023</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5CAF2-866C-4B9D-AF04-DA0C179C1327}" type="slidenum">
              <a:rPr lang="en-DE" smtClean="0"/>
              <a:t>‹#›</a:t>
            </a:fld>
            <a:endParaRPr lang="en-DE"/>
          </a:p>
        </p:txBody>
      </p:sp>
    </p:spTree>
    <p:extLst>
      <p:ext uri="{BB962C8B-B14F-4D97-AF65-F5344CB8AC3E}">
        <p14:creationId xmlns:p14="http://schemas.microsoft.com/office/powerpoint/2010/main" val="1311334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36260-0FB1-4E48-A417-C9D5A35ECE4F}"/>
              </a:ext>
            </a:extLst>
          </p:cNvPr>
          <p:cNvSpPr>
            <a:spLocks noGrp="1"/>
          </p:cNvSpPr>
          <p:nvPr>
            <p:ph type="ctrTitle"/>
          </p:nvPr>
        </p:nvSpPr>
        <p:spPr>
          <a:xfrm>
            <a:off x="1524000" y="1122363"/>
            <a:ext cx="9144000" cy="2387600"/>
          </a:xfrm>
        </p:spPr>
        <p:txBody>
          <a:bodyPr anchor="b"/>
          <a:lstStyle>
            <a:lvl1pPr algn="ctr">
              <a:defRPr sz="6000">
                <a:latin typeface="Georgia" panose="02040502050405020303" pitchFamily="18" charset="0"/>
              </a:defRPr>
            </a:lvl1pPr>
          </a:lstStyle>
          <a:p>
            <a:r>
              <a:rPr lang="en-US" dirty="0"/>
              <a:t>Click to edit Master title style</a:t>
            </a:r>
            <a:endParaRPr lang="en-DE" dirty="0"/>
          </a:p>
        </p:txBody>
      </p:sp>
      <p:sp>
        <p:nvSpPr>
          <p:cNvPr id="3" name="Subtitle 2">
            <a:extLst>
              <a:ext uri="{FF2B5EF4-FFF2-40B4-BE49-F238E27FC236}">
                <a16:creationId xmlns:a16="http://schemas.microsoft.com/office/drawing/2014/main" id="{3D4B3B01-5E98-47AA-90A0-F242C8391974}"/>
              </a:ext>
            </a:extLst>
          </p:cNvPr>
          <p:cNvSpPr>
            <a:spLocks noGrp="1"/>
          </p:cNvSpPr>
          <p:nvPr>
            <p:ph type="subTitle" idx="1"/>
          </p:nvPr>
        </p:nvSpPr>
        <p:spPr>
          <a:xfrm>
            <a:off x="1524000" y="3602038"/>
            <a:ext cx="9144000" cy="1655762"/>
          </a:xfrm>
        </p:spPr>
        <p:txBody>
          <a:bodyPr/>
          <a:lstStyle>
            <a:lvl1pPr marL="0" indent="0" algn="ctr">
              <a:buNone/>
              <a:defRPr sz="2400">
                <a:latin typeface="Georgia" panose="02040502050405020303"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DE"/>
          </a:p>
        </p:txBody>
      </p:sp>
      <p:sp>
        <p:nvSpPr>
          <p:cNvPr id="4" name="Date Placeholder 3">
            <a:extLst>
              <a:ext uri="{FF2B5EF4-FFF2-40B4-BE49-F238E27FC236}">
                <a16:creationId xmlns:a16="http://schemas.microsoft.com/office/drawing/2014/main" id="{A93EDA13-2853-4607-80AC-F095D4AB4488}"/>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5" name="Footer Placeholder 4">
            <a:extLst>
              <a:ext uri="{FF2B5EF4-FFF2-40B4-BE49-F238E27FC236}">
                <a16:creationId xmlns:a16="http://schemas.microsoft.com/office/drawing/2014/main" id="{B3F30EB4-C0E7-4A92-BF02-30866F8670C5}"/>
              </a:ext>
            </a:extLst>
          </p:cNvPr>
          <p:cNvSpPr>
            <a:spLocks noGrp="1"/>
          </p:cNvSpPr>
          <p:nvPr>
            <p:ph type="ftr" sz="quarter" idx="11"/>
          </p:nvPr>
        </p:nvSpPr>
        <p:spPr/>
        <p:txBody>
          <a:bodyPr/>
          <a:lstStyle>
            <a:lvl1pPr>
              <a:defRPr>
                <a:solidFill>
                  <a:schemeClr val="bg2">
                    <a:lumMod val="50000"/>
                  </a:schemeClr>
                </a:solidFill>
              </a:defRPr>
            </a:lvl1pPr>
          </a:lstStyle>
          <a:p>
            <a:r>
              <a:rPr lang="en-US" dirty="0"/>
              <a:t>Fausto Carcassi – A day with the </a:t>
            </a:r>
            <a:r>
              <a:rPr lang="en-US" dirty="0" err="1"/>
              <a:t>pLoT</a:t>
            </a:r>
            <a:endParaRPr lang="en-DE" dirty="0"/>
          </a:p>
        </p:txBody>
      </p:sp>
      <p:sp>
        <p:nvSpPr>
          <p:cNvPr id="6" name="Slide Number Placeholder 5">
            <a:extLst>
              <a:ext uri="{FF2B5EF4-FFF2-40B4-BE49-F238E27FC236}">
                <a16:creationId xmlns:a16="http://schemas.microsoft.com/office/drawing/2014/main" id="{D34CAE0D-0677-427E-A19E-FFEE3AE31A51}"/>
              </a:ext>
            </a:extLst>
          </p:cNvPr>
          <p:cNvSpPr>
            <a:spLocks noGrp="1"/>
          </p:cNvSpPr>
          <p:nvPr>
            <p:ph type="sldNum" sz="quarter" idx="12"/>
          </p:nvPr>
        </p:nvSpPr>
        <p:spPr/>
        <p:txBody>
          <a:bodyPr/>
          <a:lstStyle/>
          <a:p>
            <a:fld id="{87C6F9F5-FD91-41AF-9631-9F406EBEB36A}" type="slidenum">
              <a:rPr lang="en-DE" smtClean="0"/>
              <a:t>‹#›</a:t>
            </a:fld>
            <a:endParaRPr lang="en-DE" dirty="0"/>
          </a:p>
        </p:txBody>
      </p:sp>
    </p:spTree>
    <p:extLst>
      <p:ext uri="{BB962C8B-B14F-4D97-AF65-F5344CB8AC3E}">
        <p14:creationId xmlns:p14="http://schemas.microsoft.com/office/powerpoint/2010/main" val="4208909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19BAC-EDC2-40DF-9C70-C2C3D09B21AB}"/>
              </a:ext>
            </a:extLst>
          </p:cNvPr>
          <p:cNvSpPr>
            <a:spLocks noGrp="1"/>
          </p:cNvSpPr>
          <p:nvPr>
            <p:ph type="title"/>
          </p:nvPr>
        </p:nvSpPr>
        <p:spPr/>
        <p:txBody>
          <a:bodyPr/>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CE264143-6516-4F7F-B914-3CA8CBDA8F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46F38B5C-215A-4AFB-BCFA-01D7DB7607A6}"/>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5" name="Footer Placeholder 4">
            <a:extLst>
              <a:ext uri="{FF2B5EF4-FFF2-40B4-BE49-F238E27FC236}">
                <a16:creationId xmlns:a16="http://schemas.microsoft.com/office/drawing/2014/main" id="{8573D5C8-2B11-4BF7-B994-9AFBCC01CC3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90AFCA5F-1FBF-4977-9B85-AD5129765620}"/>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3192495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D12D6-A001-47B0-B5C0-E4F868DBDF7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9E6FBB47-9E18-43FB-A5ED-A89D117F51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A96D97C6-0BFC-4466-89ED-B90F5822E297}"/>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5" name="Footer Placeholder 4">
            <a:extLst>
              <a:ext uri="{FF2B5EF4-FFF2-40B4-BE49-F238E27FC236}">
                <a16:creationId xmlns:a16="http://schemas.microsoft.com/office/drawing/2014/main" id="{E1170218-24B3-4EF0-887D-750817259AFC}"/>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99ABE0F-D314-4C66-8A1A-45AB799EC4BE}"/>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2889096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89BDA-2223-4072-A33C-2932510DE2BD}"/>
              </a:ext>
            </a:extLst>
          </p:cNvPr>
          <p:cNvSpPr>
            <a:spLocks noGrp="1"/>
          </p:cNvSpPr>
          <p:nvPr>
            <p:ph type="title"/>
          </p:nvPr>
        </p:nvSpPr>
        <p:spPr/>
        <p:txBody>
          <a:bodyPr/>
          <a:lstStyle>
            <a:lvl1pPr>
              <a:defRPr>
                <a:latin typeface="Georgia" panose="02040502050405020303" pitchFamily="18" charset="0"/>
              </a:defRPr>
            </a:lvl1pPr>
          </a:lstStyle>
          <a:p>
            <a:r>
              <a:rPr lang="en-US"/>
              <a:t>Click to edit Master title style</a:t>
            </a:r>
            <a:endParaRPr lang="en-DE"/>
          </a:p>
        </p:txBody>
      </p:sp>
      <p:sp>
        <p:nvSpPr>
          <p:cNvPr id="3" name="Content Placeholder 2">
            <a:extLst>
              <a:ext uri="{FF2B5EF4-FFF2-40B4-BE49-F238E27FC236}">
                <a16:creationId xmlns:a16="http://schemas.microsoft.com/office/drawing/2014/main" id="{26EFBCC7-35B6-4B87-B3D6-849E5B249E53}"/>
              </a:ext>
            </a:extLst>
          </p:cNvPr>
          <p:cNvSpPr>
            <a:spLocks noGrp="1"/>
          </p:cNvSpPr>
          <p:nvPr>
            <p:ph idx="1"/>
          </p:nvPr>
        </p:nvSpPr>
        <p:spPr/>
        <p:txBody>
          <a:bodyPr>
            <a:normAutofit/>
          </a:bodyPr>
          <a:lstStyle>
            <a:lvl1pPr>
              <a:defRPr sz="2400">
                <a:latin typeface="Georgia" panose="02040502050405020303" pitchFamily="18" charset="0"/>
              </a:defRPr>
            </a:lvl1pPr>
            <a:lvl2pPr>
              <a:defRPr sz="2400">
                <a:latin typeface="Georgia" panose="02040502050405020303" pitchFamily="18" charset="0"/>
              </a:defRPr>
            </a:lvl2pPr>
            <a:lvl3pPr>
              <a:defRPr sz="2400">
                <a:latin typeface="Georgia" panose="02040502050405020303" pitchFamily="18" charset="0"/>
              </a:defRPr>
            </a:lvl3pPr>
            <a:lvl4pPr>
              <a:defRPr sz="2400">
                <a:latin typeface="Georgia" panose="02040502050405020303" pitchFamily="18" charset="0"/>
              </a:defRPr>
            </a:lvl4pPr>
            <a:lvl5pPr>
              <a:defRPr sz="2400">
                <a:latin typeface="Georgia" panose="02040502050405020303"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0E0962A4-C028-490C-9BBA-CDA647611D43}"/>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5" name="Footer Placeholder 4">
            <a:extLst>
              <a:ext uri="{FF2B5EF4-FFF2-40B4-BE49-F238E27FC236}">
                <a16:creationId xmlns:a16="http://schemas.microsoft.com/office/drawing/2014/main" id="{9CF1D682-3089-465F-AFEC-9ABC580A98F8}"/>
              </a:ext>
            </a:extLst>
          </p:cNvPr>
          <p:cNvSpPr>
            <a:spLocks noGrp="1"/>
          </p:cNvSpPr>
          <p:nvPr>
            <p:ph type="ftr" sz="quarter" idx="11"/>
          </p:nvPr>
        </p:nvSpPr>
        <p:spPr/>
        <p:txBody>
          <a:bodyPr/>
          <a:lstStyle/>
          <a:p>
            <a:r>
              <a:rPr lang="en-US" dirty="0"/>
              <a:t>Fausto Carcassi – A day with the </a:t>
            </a:r>
            <a:r>
              <a:rPr lang="en-US" dirty="0" err="1"/>
              <a:t>pLoT</a:t>
            </a:r>
            <a:endParaRPr lang="en-DE" dirty="0"/>
          </a:p>
        </p:txBody>
      </p:sp>
      <p:sp>
        <p:nvSpPr>
          <p:cNvPr id="6" name="Slide Number Placeholder 5">
            <a:extLst>
              <a:ext uri="{FF2B5EF4-FFF2-40B4-BE49-F238E27FC236}">
                <a16:creationId xmlns:a16="http://schemas.microsoft.com/office/drawing/2014/main" id="{C3441AA8-6793-4D9D-BE87-9893D71B4A75}"/>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1876057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E6DF8-E1E3-4AA8-9041-C2EC2DFE36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DE"/>
          </a:p>
        </p:txBody>
      </p:sp>
      <p:sp>
        <p:nvSpPr>
          <p:cNvPr id="3" name="Text Placeholder 2">
            <a:extLst>
              <a:ext uri="{FF2B5EF4-FFF2-40B4-BE49-F238E27FC236}">
                <a16:creationId xmlns:a16="http://schemas.microsoft.com/office/drawing/2014/main" id="{CF371762-686F-4858-9CDB-93883B824E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0066B6-1E3E-46F4-A85B-52EF6E5F31C0}"/>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5" name="Footer Placeholder 4">
            <a:extLst>
              <a:ext uri="{FF2B5EF4-FFF2-40B4-BE49-F238E27FC236}">
                <a16:creationId xmlns:a16="http://schemas.microsoft.com/office/drawing/2014/main" id="{45BBDFA4-DD4D-4E4E-B505-FF129A18D359}"/>
              </a:ext>
            </a:extLst>
          </p:cNvPr>
          <p:cNvSpPr>
            <a:spLocks noGrp="1"/>
          </p:cNvSpPr>
          <p:nvPr>
            <p:ph type="ftr" sz="quarter" idx="11"/>
          </p:nvPr>
        </p:nvSpPr>
        <p:spPr/>
        <p:txBody>
          <a:bodyPr/>
          <a:lstStyle/>
          <a:p>
            <a:r>
              <a:rPr lang="en-US" dirty="0"/>
              <a:t>Fausto Carcassi – A day with the </a:t>
            </a:r>
            <a:r>
              <a:rPr lang="en-US" dirty="0" err="1"/>
              <a:t>pLoT</a:t>
            </a:r>
            <a:endParaRPr lang="en-DE" dirty="0"/>
          </a:p>
        </p:txBody>
      </p:sp>
      <p:sp>
        <p:nvSpPr>
          <p:cNvPr id="6" name="Slide Number Placeholder 5">
            <a:extLst>
              <a:ext uri="{FF2B5EF4-FFF2-40B4-BE49-F238E27FC236}">
                <a16:creationId xmlns:a16="http://schemas.microsoft.com/office/drawing/2014/main" id="{27224F72-B4DB-4508-9A02-0FE823AAABEC}"/>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3774545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A7367-3847-4F9B-97BE-F1FA19F8350E}"/>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CD17E194-ED46-407F-BA51-4E8F7C65C9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Content Placeholder 3">
            <a:extLst>
              <a:ext uri="{FF2B5EF4-FFF2-40B4-BE49-F238E27FC236}">
                <a16:creationId xmlns:a16="http://schemas.microsoft.com/office/drawing/2014/main" id="{EB235BD3-2612-410E-91AD-1BF187B47D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Date Placeholder 4">
            <a:extLst>
              <a:ext uri="{FF2B5EF4-FFF2-40B4-BE49-F238E27FC236}">
                <a16:creationId xmlns:a16="http://schemas.microsoft.com/office/drawing/2014/main" id="{AC81BE8A-A150-456E-AE42-54D977D504AA}"/>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6" name="Footer Placeholder 5">
            <a:extLst>
              <a:ext uri="{FF2B5EF4-FFF2-40B4-BE49-F238E27FC236}">
                <a16:creationId xmlns:a16="http://schemas.microsoft.com/office/drawing/2014/main" id="{73F884C7-1E6D-44DE-B0C9-B3345E7F4C26}"/>
              </a:ext>
            </a:extLst>
          </p:cNvPr>
          <p:cNvSpPr>
            <a:spLocks noGrp="1"/>
          </p:cNvSpPr>
          <p:nvPr>
            <p:ph type="ftr" sz="quarter" idx="11"/>
          </p:nvPr>
        </p:nvSpPr>
        <p:spPr/>
        <p:txBody>
          <a:bodyPr/>
          <a:lstStyle/>
          <a:p>
            <a:r>
              <a:rPr lang="en-US" dirty="0"/>
              <a:t>Fausto Carcassi – A day with the </a:t>
            </a:r>
            <a:r>
              <a:rPr lang="en-US" dirty="0" err="1"/>
              <a:t>pLoT</a:t>
            </a:r>
            <a:endParaRPr lang="en-DE" dirty="0"/>
          </a:p>
        </p:txBody>
      </p:sp>
      <p:sp>
        <p:nvSpPr>
          <p:cNvPr id="7" name="Slide Number Placeholder 6">
            <a:extLst>
              <a:ext uri="{FF2B5EF4-FFF2-40B4-BE49-F238E27FC236}">
                <a16:creationId xmlns:a16="http://schemas.microsoft.com/office/drawing/2014/main" id="{4EBE0AC8-F74A-4AE8-8FE7-F14AB39EF7E1}"/>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2826739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0894D-DCF1-4F33-9310-E6A26C1FB755}"/>
              </a:ext>
            </a:extLst>
          </p:cNvPr>
          <p:cNvSpPr>
            <a:spLocks noGrp="1"/>
          </p:cNvSpPr>
          <p:nvPr>
            <p:ph type="title"/>
          </p:nvPr>
        </p:nvSpPr>
        <p:spPr>
          <a:xfrm>
            <a:off x="839788" y="365125"/>
            <a:ext cx="10515600" cy="1325563"/>
          </a:xfrm>
        </p:spPr>
        <p:txBody>
          <a:bodyPr/>
          <a:lstStyle/>
          <a:p>
            <a:r>
              <a:rPr lang="en-US"/>
              <a:t>Click to edit Master title style</a:t>
            </a:r>
            <a:endParaRPr lang="en-DE"/>
          </a:p>
        </p:txBody>
      </p:sp>
      <p:sp>
        <p:nvSpPr>
          <p:cNvPr id="3" name="Text Placeholder 2">
            <a:extLst>
              <a:ext uri="{FF2B5EF4-FFF2-40B4-BE49-F238E27FC236}">
                <a16:creationId xmlns:a16="http://schemas.microsoft.com/office/drawing/2014/main" id="{511F5F88-42E0-4D3C-BBE7-F1723D3B04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2A52408-2148-4EE5-B320-00D3E51F030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Text Placeholder 4">
            <a:extLst>
              <a:ext uri="{FF2B5EF4-FFF2-40B4-BE49-F238E27FC236}">
                <a16:creationId xmlns:a16="http://schemas.microsoft.com/office/drawing/2014/main" id="{0A3CE8F7-A745-4333-B8CA-03D854F918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16E82E-36E1-4722-A251-45F60B71FE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7" name="Date Placeholder 6">
            <a:extLst>
              <a:ext uri="{FF2B5EF4-FFF2-40B4-BE49-F238E27FC236}">
                <a16:creationId xmlns:a16="http://schemas.microsoft.com/office/drawing/2014/main" id="{80A0EDEC-F5AE-4DB0-9A2B-908CFCC3ED35}"/>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8" name="Footer Placeholder 7">
            <a:extLst>
              <a:ext uri="{FF2B5EF4-FFF2-40B4-BE49-F238E27FC236}">
                <a16:creationId xmlns:a16="http://schemas.microsoft.com/office/drawing/2014/main" id="{D0EC726A-3271-45D2-A025-8E516786051D}"/>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A7C42EDC-B302-4851-A2E4-A4DB78F72839}"/>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4062865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6B041-E555-481A-8EAE-7A11486ADC76}"/>
              </a:ext>
            </a:extLst>
          </p:cNvPr>
          <p:cNvSpPr>
            <a:spLocks noGrp="1"/>
          </p:cNvSpPr>
          <p:nvPr>
            <p:ph type="title"/>
          </p:nvPr>
        </p:nvSpPr>
        <p:spPr/>
        <p:txBody>
          <a:bodyPr/>
          <a:lstStyle/>
          <a:p>
            <a:r>
              <a:rPr lang="en-US"/>
              <a:t>Click to edit Master title style</a:t>
            </a:r>
            <a:endParaRPr lang="en-DE"/>
          </a:p>
        </p:txBody>
      </p:sp>
      <p:sp>
        <p:nvSpPr>
          <p:cNvPr id="3" name="Date Placeholder 2">
            <a:extLst>
              <a:ext uri="{FF2B5EF4-FFF2-40B4-BE49-F238E27FC236}">
                <a16:creationId xmlns:a16="http://schemas.microsoft.com/office/drawing/2014/main" id="{B0CCFAA3-FAB8-4D70-8330-4AAEB57ACFED}"/>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4" name="Footer Placeholder 3">
            <a:extLst>
              <a:ext uri="{FF2B5EF4-FFF2-40B4-BE49-F238E27FC236}">
                <a16:creationId xmlns:a16="http://schemas.microsoft.com/office/drawing/2014/main" id="{A9512BF0-8812-4FD1-AD8C-1587BFAB9D31}"/>
              </a:ext>
            </a:extLst>
          </p:cNvPr>
          <p:cNvSpPr>
            <a:spLocks noGrp="1"/>
          </p:cNvSpPr>
          <p:nvPr>
            <p:ph type="ftr" sz="quarter" idx="11"/>
          </p:nvPr>
        </p:nvSpPr>
        <p:spPr/>
        <p:txBody>
          <a:bodyPr/>
          <a:lstStyle/>
          <a:p>
            <a:r>
              <a:rPr lang="en-US" dirty="0"/>
              <a:t>Fausto Carcassi – A day with the </a:t>
            </a:r>
            <a:r>
              <a:rPr lang="en-US" dirty="0" err="1"/>
              <a:t>pLoT</a:t>
            </a:r>
            <a:endParaRPr lang="en-US" dirty="0"/>
          </a:p>
        </p:txBody>
      </p:sp>
      <p:sp>
        <p:nvSpPr>
          <p:cNvPr id="5" name="Slide Number Placeholder 4">
            <a:extLst>
              <a:ext uri="{FF2B5EF4-FFF2-40B4-BE49-F238E27FC236}">
                <a16:creationId xmlns:a16="http://schemas.microsoft.com/office/drawing/2014/main" id="{F6EBA54B-8E5F-49AA-8D5E-9119A96393DA}"/>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1505657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AF10AB-5E38-4768-BE1A-E158906874BE}"/>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3" name="Footer Placeholder 2">
            <a:extLst>
              <a:ext uri="{FF2B5EF4-FFF2-40B4-BE49-F238E27FC236}">
                <a16:creationId xmlns:a16="http://schemas.microsoft.com/office/drawing/2014/main" id="{FF594C2A-0E37-479D-8FF3-FCFC8494A7DF}"/>
              </a:ext>
            </a:extLst>
          </p:cNvPr>
          <p:cNvSpPr>
            <a:spLocks noGrp="1"/>
          </p:cNvSpPr>
          <p:nvPr>
            <p:ph type="ftr" sz="quarter" idx="11"/>
          </p:nvPr>
        </p:nvSpPr>
        <p:spPr/>
        <p:txBody>
          <a:bodyPr/>
          <a:lstStyle/>
          <a:p>
            <a:r>
              <a:rPr lang="en-US" dirty="0"/>
              <a:t>Fausto Carcassi – A day with the </a:t>
            </a:r>
            <a:r>
              <a:rPr lang="en-US" dirty="0" err="1"/>
              <a:t>pLoT</a:t>
            </a:r>
            <a:endParaRPr lang="en-DE" dirty="0"/>
          </a:p>
        </p:txBody>
      </p:sp>
      <p:sp>
        <p:nvSpPr>
          <p:cNvPr id="4" name="Slide Number Placeholder 3">
            <a:extLst>
              <a:ext uri="{FF2B5EF4-FFF2-40B4-BE49-F238E27FC236}">
                <a16:creationId xmlns:a16="http://schemas.microsoft.com/office/drawing/2014/main" id="{73F2A046-ECDA-43B8-ADAA-2EFDEC358EAC}"/>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2092916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F16CC-D4AC-41D8-B53C-2D799B756E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Content Placeholder 2">
            <a:extLst>
              <a:ext uri="{FF2B5EF4-FFF2-40B4-BE49-F238E27FC236}">
                <a16:creationId xmlns:a16="http://schemas.microsoft.com/office/drawing/2014/main" id="{BBEE53B6-DBF0-4798-B8C1-A54D0E4738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Text Placeholder 3">
            <a:extLst>
              <a:ext uri="{FF2B5EF4-FFF2-40B4-BE49-F238E27FC236}">
                <a16:creationId xmlns:a16="http://schemas.microsoft.com/office/drawing/2014/main" id="{6BD37FA6-0256-429A-BFE1-9C7763428C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1B8A1A-4C5A-4EFD-880D-17DF0E82AB64}"/>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6" name="Footer Placeholder 5">
            <a:extLst>
              <a:ext uri="{FF2B5EF4-FFF2-40B4-BE49-F238E27FC236}">
                <a16:creationId xmlns:a16="http://schemas.microsoft.com/office/drawing/2014/main" id="{E77BCB47-A734-4834-992B-2BBB15D99226}"/>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65C9D9AE-3D36-4CA5-A241-33B974B06F46}"/>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24466166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BADB5-2B31-4B90-898F-EF6342A7DC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Picture Placeholder 2">
            <a:extLst>
              <a:ext uri="{FF2B5EF4-FFF2-40B4-BE49-F238E27FC236}">
                <a16:creationId xmlns:a16="http://schemas.microsoft.com/office/drawing/2014/main" id="{975E8274-2057-4A1F-ADC6-7F4B98234B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1453BA8A-0A21-49AE-B1D5-B1FBD296B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37C027-CFD3-49E2-8087-346F432E6BEF}"/>
              </a:ext>
            </a:extLst>
          </p:cNvPr>
          <p:cNvSpPr>
            <a:spLocks noGrp="1"/>
          </p:cNvSpPr>
          <p:nvPr>
            <p:ph type="dt" sz="half" idx="10"/>
          </p:nvPr>
        </p:nvSpPr>
        <p:spPr/>
        <p:txBody>
          <a:bodyPr/>
          <a:lstStyle/>
          <a:p>
            <a:fld id="{ED94CEEB-4757-4CEF-A2B8-DD5B351715CD}" type="datetimeFigureOut">
              <a:rPr lang="en-DE" smtClean="0"/>
              <a:t>04/08/2023</a:t>
            </a:fld>
            <a:endParaRPr lang="en-DE"/>
          </a:p>
        </p:txBody>
      </p:sp>
      <p:sp>
        <p:nvSpPr>
          <p:cNvPr id="6" name="Footer Placeholder 5">
            <a:extLst>
              <a:ext uri="{FF2B5EF4-FFF2-40B4-BE49-F238E27FC236}">
                <a16:creationId xmlns:a16="http://schemas.microsoft.com/office/drawing/2014/main" id="{EF6B0F18-65ED-45AF-92B0-C8ADD33554C3}"/>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C6E7D0BB-4E30-4D4B-98C0-4D2172E3FBD4}"/>
              </a:ext>
            </a:extLst>
          </p:cNvPr>
          <p:cNvSpPr>
            <a:spLocks noGrp="1"/>
          </p:cNvSpPr>
          <p:nvPr>
            <p:ph type="sldNum" sz="quarter" idx="12"/>
          </p:nvPr>
        </p:nvSpPr>
        <p:spPr/>
        <p:txBody>
          <a:bodyPr/>
          <a:lstStyle/>
          <a:p>
            <a:fld id="{87C6F9F5-FD91-41AF-9631-9F406EBEB36A}" type="slidenum">
              <a:rPr lang="en-DE" smtClean="0"/>
              <a:t>‹#›</a:t>
            </a:fld>
            <a:endParaRPr lang="en-DE"/>
          </a:p>
        </p:txBody>
      </p:sp>
    </p:spTree>
    <p:extLst>
      <p:ext uri="{BB962C8B-B14F-4D97-AF65-F5344CB8AC3E}">
        <p14:creationId xmlns:p14="http://schemas.microsoft.com/office/powerpoint/2010/main" val="2316932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6A8D32-E9AF-40D5-9668-F89D585DB6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3" name="Text Placeholder 2">
            <a:extLst>
              <a:ext uri="{FF2B5EF4-FFF2-40B4-BE49-F238E27FC236}">
                <a16:creationId xmlns:a16="http://schemas.microsoft.com/office/drawing/2014/main" id="{4DA8EEBE-5E3F-4C38-8B78-A54DE516D1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DE" dirty="0"/>
          </a:p>
        </p:txBody>
      </p:sp>
      <p:sp>
        <p:nvSpPr>
          <p:cNvPr id="4" name="Date Placeholder 3">
            <a:extLst>
              <a:ext uri="{FF2B5EF4-FFF2-40B4-BE49-F238E27FC236}">
                <a16:creationId xmlns:a16="http://schemas.microsoft.com/office/drawing/2014/main" id="{FC8E458C-8E35-4C74-9580-99D5C34BE4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94CEEB-4757-4CEF-A2B8-DD5B351715CD}" type="datetimeFigureOut">
              <a:rPr lang="en-DE" smtClean="0"/>
              <a:t>04/08/2023</a:t>
            </a:fld>
            <a:endParaRPr lang="en-DE"/>
          </a:p>
        </p:txBody>
      </p:sp>
      <p:sp>
        <p:nvSpPr>
          <p:cNvPr id="5" name="Footer Placeholder 4">
            <a:extLst>
              <a:ext uri="{FF2B5EF4-FFF2-40B4-BE49-F238E27FC236}">
                <a16:creationId xmlns:a16="http://schemas.microsoft.com/office/drawing/2014/main" id="{DE3FC748-B882-4EC3-90FE-18B8FCC12B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50000"/>
                  </a:schemeClr>
                </a:solidFill>
              </a:defRPr>
            </a:lvl1pPr>
          </a:lstStyle>
          <a:p>
            <a:r>
              <a:rPr lang="en-US" dirty="0"/>
              <a:t>Fausto Carcassi – A day with the </a:t>
            </a:r>
            <a:r>
              <a:rPr lang="en-US" dirty="0" err="1"/>
              <a:t>pLoT</a:t>
            </a:r>
            <a:endParaRPr lang="en-DE" dirty="0"/>
          </a:p>
        </p:txBody>
      </p:sp>
      <p:sp>
        <p:nvSpPr>
          <p:cNvPr id="6" name="Slide Number Placeholder 5">
            <a:extLst>
              <a:ext uri="{FF2B5EF4-FFF2-40B4-BE49-F238E27FC236}">
                <a16:creationId xmlns:a16="http://schemas.microsoft.com/office/drawing/2014/main" id="{2751FC77-59D9-428F-8080-F5DEF429E8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C6F9F5-FD91-41AF-9631-9F406EBEB36A}" type="slidenum">
              <a:rPr lang="en-DE" smtClean="0"/>
              <a:t>‹#›</a:t>
            </a:fld>
            <a:endParaRPr lang="en-DE"/>
          </a:p>
        </p:txBody>
      </p:sp>
    </p:spTree>
    <p:extLst>
      <p:ext uri="{BB962C8B-B14F-4D97-AF65-F5344CB8AC3E}">
        <p14:creationId xmlns:p14="http://schemas.microsoft.com/office/powerpoint/2010/main" val="4497373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06C67-B92A-C684-9F17-4202C3D17CDA}"/>
              </a:ext>
            </a:extLst>
          </p:cNvPr>
          <p:cNvSpPr>
            <a:spLocks noGrp="1"/>
          </p:cNvSpPr>
          <p:nvPr>
            <p:ph type="ctrTitle"/>
          </p:nvPr>
        </p:nvSpPr>
        <p:spPr/>
        <p:txBody>
          <a:bodyPr>
            <a:normAutofit/>
          </a:bodyPr>
          <a:lstStyle/>
          <a:p>
            <a:r>
              <a:rPr lang="en-US" u="sng" dirty="0"/>
              <a:t>Part V</a:t>
            </a:r>
            <a:br>
              <a:rPr lang="en-US" dirty="0"/>
            </a:br>
            <a:r>
              <a:rPr lang="en-US" sz="4800" dirty="0"/>
              <a:t>Conclusions &amp; </a:t>
            </a:r>
            <a:br>
              <a:rPr lang="en-US" sz="4800" dirty="0"/>
            </a:br>
            <a:r>
              <a:rPr lang="en-US" sz="4800" dirty="0"/>
              <a:t>Recent Developments</a:t>
            </a:r>
            <a:endParaRPr lang="en-DE" u="sng" dirty="0"/>
          </a:p>
        </p:txBody>
      </p:sp>
      <p:sp>
        <p:nvSpPr>
          <p:cNvPr id="3" name="Subtitle 2">
            <a:extLst>
              <a:ext uri="{FF2B5EF4-FFF2-40B4-BE49-F238E27FC236}">
                <a16:creationId xmlns:a16="http://schemas.microsoft.com/office/drawing/2014/main" id="{A3FA8EE3-E1EE-31BF-3A34-14390517B273}"/>
              </a:ext>
            </a:extLst>
          </p:cNvPr>
          <p:cNvSpPr>
            <a:spLocks noGrp="1"/>
          </p:cNvSpPr>
          <p:nvPr>
            <p:ph type="subTitle" idx="1"/>
          </p:nvPr>
        </p:nvSpPr>
        <p:spPr/>
        <p:txBody>
          <a:bodyPr/>
          <a:lstStyle/>
          <a:p>
            <a:r>
              <a:rPr lang="en-US"/>
              <a:t>Fausto Carcassi</a:t>
            </a:r>
            <a:endParaRPr lang="en-US" dirty="0"/>
          </a:p>
        </p:txBody>
      </p:sp>
      <p:sp>
        <p:nvSpPr>
          <p:cNvPr id="4" name="Footer Placeholder 3">
            <a:extLst>
              <a:ext uri="{FF2B5EF4-FFF2-40B4-BE49-F238E27FC236}">
                <a16:creationId xmlns:a16="http://schemas.microsoft.com/office/drawing/2014/main" id="{BF6DD536-0248-53E4-43E9-2169EA3ECAEC}"/>
              </a:ext>
            </a:extLst>
          </p:cNvPr>
          <p:cNvSpPr>
            <a:spLocks noGrp="1"/>
          </p:cNvSpPr>
          <p:nvPr>
            <p:ph type="ftr" sz="quarter" idx="11"/>
          </p:nvPr>
        </p:nvSpPr>
        <p:spPr/>
        <p:txBody>
          <a:bodyPr/>
          <a:lstStyle/>
          <a:p>
            <a:r>
              <a:rPr lang="en-US"/>
              <a:t>Fausto Carcassi – A day with the pLoT</a:t>
            </a:r>
            <a:endParaRPr lang="en-DE" dirty="0"/>
          </a:p>
        </p:txBody>
      </p:sp>
    </p:spTree>
    <p:extLst>
      <p:ext uri="{BB962C8B-B14F-4D97-AF65-F5344CB8AC3E}">
        <p14:creationId xmlns:p14="http://schemas.microsoft.com/office/powerpoint/2010/main" val="36814205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2D590-B7E5-0073-EF5F-E7C1041709B5}"/>
              </a:ext>
            </a:extLst>
          </p:cNvPr>
          <p:cNvSpPr>
            <a:spLocks noGrp="1"/>
          </p:cNvSpPr>
          <p:nvPr>
            <p:ph type="title"/>
          </p:nvPr>
        </p:nvSpPr>
        <p:spPr/>
        <p:txBody>
          <a:bodyPr/>
          <a:lstStyle/>
          <a:p>
            <a:r>
              <a:rPr lang="en-US" dirty="0" err="1"/>
              <a:t>DreamCoder</a:t>
            </a:r>
            <a:r>
              <a:rPr lang="en-US" dirty="0"/>
              <a:t>: Learning</a:t>
            </a:r>
            <a:endParaRPr lang="en-DE" dirty="0"/>
          </a:p>
        </p:txBody>
      </p:sp>
      <p:pic>
        <p:nvPicPr>
          <p:cNvPr id="5" name="Picture 4">
            <a:extLst>
              <a:ext uri="{FF2B5EF4-FFF2-40B4-BE49-F238E27FC236}">
                <a16:creationId xmlns:a16="http://schemas.microsoft.com/office/drawing/2014/main" id="{BC9D776B-670E-3674-B450-2DF4089080BF}"/>
              </a:ext>
            </a:extLst>
          </p:cNvPr>
          <p:cNvPicPr>
            <a:picLocks noChangeAspect="1"/>
          </p:cNvPicPr>
          <p:nvPr/>
        </p:nvPicPr>
        <p:blipFill rotWithShape="1">
          <a:blip r:embed="rId2"/>
          <a:srcRect t="2985"/>
          <a:stretch/>
        </p:blipFill>
        <p:spPr>
          <a:xfrm>
            <a:off x="7113951" y="2185021"/>
            <a:ext cx="4862303" cy="3913039"/>
          </a:xfrm>
          <a:prstGeom prst="rect">
            <a:avLst/>
          </a:prstGeom>
        </p:spPr>
      </p:pic>
      <p:pic>
        <p:nvPicPr>
          <p:cNvPr id="4" name="Picture 3">
            <a:extLst>
              <a:ext uri="{FF2B5EF4-FFF2-40B4-BE49-F238E27FC236}">
                <a16:creationId xmlns:a16="http://schemas.microsoft.com/office/drawing/2014/main" id="{B0895EC6-A95B-C235-0E83-2E4D9B526836}"/>
              </a:ext>
            </a:extLst>
          </p:cNvPr>
          <p:cNvPicPr>
            <a:picLocks noChangeAspect="1"/>
          </p:cNvPicPr>
          <p:nvPr/>
        </p:nvPicPr>
        <p:blipFill rotWithShape="1">
          <a:blip r:embed="rId2"/>
          <a:srcRect l="61950" t="37474" r="3551" b="1396"/>
          <a:stretch/>
        </p:blipFill>
        <p:spPr>
          <a:xfrm>
            <a:off x="2019300" y="1636846"/>
            <a:ext cx="3449738" cy="5070647"/>
          </a:xfrm>
          <a:prstGeom prst="rect">
            <a:avLst/>
          </a:prstGeom>
        </p:spPr>
      </p:pic>
      <p:sp>
        <p:nvSpPr>
          <p:cNvPr id="8" name="Rectangle 7">
            <a:extLst>
              <a:ext uri="{FF2B5EF4-FFF2-40B4-BE49-F238E27FC236}">
                <a16:creationId xmlns:a16="http://schemas.microsoft.com/office/drawing/2014/main" id="{7BC3E716-F8D1-76ED-DAAF-86B74D783D51}"/>
              </a:ext>
            </a:extLst>
          </p:cNvPr>
          <p:cNvSpPr/>
          <p:nvPr/>
        </p:nvSpPr>
        <p:spPr>
          <a:xfrm>
            <a:off x="10069307" y="3578090"/>
            <a:ext cx="1760980" cy="2478933"/>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9" name="Straight Arrow Connector 8">
            <a:extLst>
              <a:ext uri="{FF2B5EF4-FFF2-40B4-BE49-F238E27FC236}">
                <a16:creationId xmlns:a16="http://schemas.microsoft.com/office/drawing/2014/main" id="{A2477EF1-7D18-2EF9-A823-7A32666F08D3}"/>
              </a:ext>
            </a:extLst>
          </p:cNvPr>
          <p:cNvCxnSpPr>
            <a:cxnSpLocks/>
          </p:cNvCxnSpPr>
          <p:nvPr/>
        </p:nvCxnSpPr>
        <p:spPr>
          <a:xfrm flipH="1">
            <a:off x="5554220" y="4410738"/>
            <a:ext cx="4515087"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6025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0E5B3-686A-E2CC-4E86-2D4D298065D3}"/>
              </a:ext>
            </a:extLst>
          </p:cNvPr>
          <p:cNvSpPr>
            <a:spLocks noGrp="1"/>
          </p:cNvSpPr>
          <p:nvPr>
            <p:ph type="title"/>
          </p:nvPr>
        </p:nvSpPr>
        <p:spPr/>
        <p:txBody>
          <a:bodyPr/>
          <a:lstStyle/>
          <a:p>
            <a:r>
              <a:rPr lang="en-US" dirty="0" err="1"/>
              <a:t>DreamCoder</a:t>
            </a:r>
            <a:endParaRPr lang="en-DE" dirty="0"/>
          </a:p>
        </p:txBody>
      </p:sp>
      <p:sp>
        <p:nvSpPr>
          <p:cNvPr id="3" name="Content Placeholder 2">
            <a:extLst>
              <a:ext uri="{FF2B5EF4-FFF2-40B4-BE49-F238E27FC236}">
                <a16:creationId xmlns:a16="http://schemas.microsoft.com/office/drawing/2014/main" id="{6E8CA0FB-0605-EE91-36B5-8FA83E60E794}"/>
              </a:ext>
            </a:extLst>
          </p:cNvPr>
          <p:cNvSpPr>
            <a:spLocks noGrp="1"/>
          </p:cNvSpPr>
          <p:nvPr>
            <p:ph idx="1"/>
          </p:nvPr>
        </p:nvSpPr>
        <p:spPr>
          <a:xfrm>
            <a:off x="838200" y="1825624"/>
            <a:ext cx="10721546" cy="4599889"/>
          </a:xfrm>
        </p:spPr>
        <p:txBody>
          <a:bodyPr>
            <a:normAutofit/>
          </a:bodyPr>
          <a:lstStyle/>
          <a:p>
            <a:pPr marL="0" indent="0">
              <a:buNone/>
            </a:pPr>
            <a:r>
              <a:rPr lang="en-US" dirty="0"/>
              <a:t>Challenge: </a:t>
            </a:r>
          </a:p>
          <a:p>
            <a:r>
              <a:rPr lang="en-US" dirty="0"/>
              <a:t>Solving </a:t>
            </a:r>
            <a:r>
              <a:rPr lang="en-US" b="1" dirty="0"/>
              <a:t>list processing</a:t>
            </a:r>
            <a:r>
              <a:rPr lang="en-US" dirty="0"/>
              <a:t> and </a:t>
            </a:r>
            <a:r>
              <a:rPr lang="en-US" b="1" dirty="0"/>
              <a:t>text editing</a:t>
            </a:r>
            <a:r>
              <a:rPr lang="en-US" dirty="0"/>
              <a:t> tasks? (218 problems)</a:t>
            </a:r>
          </a:p>
          <a:p>
            <a:r>
              <a:rPr lang="en-US" dirty="0"/>
              <a:t>Starting with general-purpose functions</a:t>
            </a:r>
          </a:p>
          <a:p>
            <a:pPr marL="0" indent="0">
              <a:buNone/>
            </a:pPr>
            <a:endParaRPr lang="en-US" dirty="0"/>
          </a:p>
          <a:p>
            <a:pPr marL="0" indent="0">
              <a:buNone/>
            </a:pPr>
            <a:r>
              <a:rPr lang="en-US" dirty="0"/>
              <a:t>Each round of abstraction builds on concepts from previous sleep cycles</a:t>
            </a:r>
          </a:p>
          <a:p>
            <a:r>
              <a:rPr lang="en-US" dirty="0"/>
              <a:t>E.g., first learns </a:t>
            </a:r>
            <a:r>
              <a:rPr lang="en-US" b="1" dirty="0"/>
              <a:t>filter</a:t>
            </a:r>
            <a:r>
              <a:rPr lang="en-US" dirty="0"/>
              <a:t>, then uses it to learn to take the </a:t>
            </a:r>
            <a:r>
              <a:rPr lang="en-US" b="1" dirty="0"/>
              <a:t>maximum</a:t>
            </a:r>
            <a:r>
              <a:rPr lang="en-US" dirty="0"/>
              <a:t> element of a list, then uses that routine to learn a new library routine for extracting the </a:t>
            </a:r>
            <a:r>
              <a:rPr lang="en-US" b="1" dirty="0"/>
              <a:t>nth largest element</a:t>
            </a:r>
            <a:r>
              <a:rPr lang="en-US" dirty="0"/>
              <a:t> of a list, which it finally uses to </a:t>
            </a:r>
            <a:r>
              <a:rPr lang="en-US" b="1" dirty="0"/>
              <a:t>sort</a:t>
            </a:r>
            <a:r>
              <a:rPr lang="en-US" dirty="0"/>
              <a:t> lists of numbers</a:t>
            </a:r>
          </a:p>
        </p:txBody>
      </p:sp>
    </p:spTree>
    <p:extLst>
      <p:ext uri="{BB962C8B-B14F-4D97-AF65-F5344CB8AC3E}">
        <p14:creationId xmlns:p14="http://schemas.microsoft.com/office/powerpoint/2010/main" val="854228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46E3E-5FE9-6D8F-2EB1-110C83D84687}"/>
              </a:ext>
            </a:extLst>
          </p:cNvPr>
          <p:cNvSpPr>
            <a:spLocks noGrp="1"/>
          </p:cNvSpPr>
          <p:nvPr>
            <p:ph type="title"/>
          </p:nvPr>
        </p:nvSpPr>
        <p:spPr/>
        <p:txBody>
          <a:bodyPr/>
          <a:lstStyle/>
          <a:p>
            <a:r>
              <a:rPr lang="en-US" dirty="0" err="1"/>
              <a:t>DreamCoder</a:t>
            </a:r>
            <a:endParaRPr lang="en-DE" dirty="0"/>
          </a:p>
        </p:txBody>
      </p:sp>
      <p:sp>
        <p:nvSpPr>
          <p:cNvPr id="3" name="Content Placeholder 2">
            <a:extLst>
              <a:ext uri="{FF2B5EF4-FFF2-40B4-BE49-F238E27FC236}">
                <a16:creationId xmlns:a16="http://schemas.microsoft.com/office/drawing/2014/main" id="{25D5DDF8-C400-8BA5-C892-11F28620DB13}"/>
              </a:ext>
            </a:extLst>
          </p:cNvPr>
          <p:cNvSpPr>
            <a:spLocks noGrp="1"/>
          </p:cNvSpPr>
          <p:nvPr>
            <p:ph idx="1"/>
          </p:nvPr>
        </p:nvSpPr>
        <p:spPr>
          <a:xfrm>
            <a:off x="4448432" y="1870075"/>
            <a:ext cx="6617044" cy="2561024"/>
          </a:xfrm>
        </p:spPr>
        <p:txBody>
          <a:bodyPr/>
          <a:lstStyle/>
          <a:p>
            <a:pPr marL="0" indent="0">
              <a:buNone/>
            </a:pPr>
            <a:r>
              <a:rPr lang="en-US" dirty="0" err="1"/>
              <a:t>DreamCoder</a:t>
            </a:r>
            <a:r>
              <a:rPr lang="en-US" dirty="0"/>
              <a:t> solves 84.3% of the problems with 1 hour &amp; 8 CPUs per problem. </a:t>
            </a:r>
          </a:p>
          <a:p>
            <a:r>
              <a:rPr lang="en-US" dirty="0"/>
              <a:t>Strongest baseline (CVC4) solved 82.4% of the problems</a:t>
            </a:r>
          </a:p>
          <a:p>
            <a:r>
              <a:rPr lang="en-US" dirty="0"/>
              <a:t>CVC4 had a </a:t>
            </a:r>
            <a:r>
              <a:rPr lang="en-US" i="1" dirty="0"/>
              <a:t>different </a:t>
            </a:r>
            <a:r>
              <a:rPr lang="en-US" dirty="0"/>
              <a:t>hand-engineered library of primitives for each problem!</a:t>
            </a:r>
            <a:endParaRPr lang="en-DE" dirty="0"/>
          </a:p>
          <a:p>
            <a:endParaRPr lang="en-DE" dirty="0"/>
          </a:p>
        </p:txBody>
      </p:sp>
      <p:sp>
        <p:nvSpPr>
          <p:cNvPr id="4" name="Footer Placeholder 3">
            <a:extLst>
              <a:ext uri="{FF2B5EF4-FFF2-40B4-BE49-F238E27FC236}">
                <a16:creationId xmlns:a16="http://schemas.microsoft.com/office/drawing/2014/main" id="{21BD28D5-F9E1-32DA-D969-27AF741729F3}"/>
              </a:ext>
            </a:extLst>
          </p:cNvPr>
          <p:cNvSpPr>
            <a:spLocks noGrp="1"/>
          </p:cNvSpPr>
          <p:nvPr>
            <p:ph type="ftr" sz="quarter" idx="11"/>
          </p:nvPr>
        </p:nvSpPr>
        <p:spPr/>
        <p:txBody>
          <a:bodyPr/>
          <a:lstStyle/>
          <a:p>
            <a:r>
              <a:rPr lang="en-US"/>
              <a:t>Fausto Carcassi – A day with the pLoT</a:t>
            </a:r>
            <a:endParaRPr lang="en-DE" dirty="0"/>
          </a:p>
        </p:txBody>
      </p:sp>
      <p:pic>
        <p:nvPicPr>
          <p:cNvPr id="5" name="Picture 4">
            <a:extLst>
              <a:ext uri="{FF2B5EF4-FFF2-40B4-BE49-F238E27FC236}">
                <a16:creationId xmlns:a16="http://schemas.microsoft.com/office/drawing/2014/main" id="{2C0FFD20-4FF1-70C4-9872-1FAE9F251614}"/>
              </a:ext>
            </a:extLst>
          </p:cNvPr>
          <p:cNvPicPr>
            <a:picLocks noChangeAspect="1"/>
          </p:cNvPicPr>
          <p:nvPr/>
        </p:nvPicPr>
        <p:blipFill>
          <a:blip r:embed="rId2"/>
          <a:stretch>
            <a:fillRect/>
          </a:stretch>
        </p:blipFill>
        <p:spPr>
          <a:xfrm>
            <a:off x="4623744" y="4540121"/>
            <a:ext cx="2321640" cy="1378165"/>
          </a:xfrm>
          <a:prstGeom prst="rect">
            <a:avLst/>
          </a:prstGeom>
        </p:spPr>
      </p:pic>
      <p:pic>
        <p:nvPicPr>
          <p:cNvPr id="6" name="Content Placeholder 4">
            <a:extLst>
              <a:ext uri="{FF2B5EF4-FFF2-40B4-BE49-F238E27FC236}">
                <a16:creationId xmlns:a16="http://schemas.microsoft.com/office/drawing/2014/main" id="{B4C36074-FB50-B919-E817-7FBD61E44E9B}"/>
              </a:ext>
            </a:extLst>
          </p:cNvPr>
          <p:cNvPicPr>
            <a:picLocks noChangeAspect="1"/>
          </p:cNvPicPr>
          <p:nvPr/>
        </p:nvPicPr>
        <p:blipFill rotWithShape="1">
          <a:blip r:embed="rId3"/>
          <a:srcRect l="100" r="48625" b="36467"/>
          <a:stretch/>
        </p:blipFill>
        <p:spPr>
          <a:xfrm>
            <a:off x="560173" y="1870075"/>
            <a:ext cx="3795584" cy="3928261"/>
          </a:xfrm>
          <a:prstGeom prst="rect">
            <a:avLst/>
          </a:prstGeom>
        </p:spPr>
      </p:pic>
    </p:spTree>
    <p:extLst>
      <p:ext uri="{BB962C8B-B14F-4D97-AF65-F5344CB8AC3E}">
        <p14:creationId xmlns:p14="http://schemas.microsoft.com/office/powerpoint/2010/main" val="391269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0E5B3-686A-E2CC-4E86-2D4D298065D3}"/>
              </a:ext>
            </a:extLst>
          </p:cNvPr>
          <p:cNvSpPr>
            <a:spLocks noGrp="1"/>
          </p:cNvSpPr>
          <p:nvPr>
            <p:ph type="title"/>
          </p:nvPr>
        </p:nvSpPr>
        <p:spPr/>
        <p:txBody>
          <a:bodyPr/>
          <a:lstStyle/>
          <a:p>
            <a:r>
              <a:rPr lang="en-US" dirty="0" err="1"/>
              <a:t>DreamCoder</a:t>
            </a:r>
            <a:endParaRPr lang="en-DE" dirty="0"/>
          </a:p>
        </p:txBody>
      </p:sp>
      <p:sp>
        <p:nvSpPr>
          <p:cNvPr id="3" name="Content Placeholder 2">
            <a:extLst>
              <a:ext uri="{FF2B5EF4-FFF2-40B4-BE49-F238E27FC236}">
                <a16:creationId xmlns:a16="http://schemas.microsoft.com/office/drawing/2014/main" id="{6E8CA0FB-0605-EE91-36B5-8FA83E60E794}"/>
              </a:ext>
            </a:extLst>
          </p:cNvPr>
          <p:cNvSpPr>
            <a:spLocks noGrp="1"/>
          </p:cNvSpPr>
          <p:nvPr>
            <p:ph idx="1"/>
          </p:nvPr>
        </p:nvSpPr>
        <p:spPr>
          <a:xfrm>
            <a:off x="838200" y="1825626"/>
            <a:ext cx="10515600" cy="475216"/>
          </a:xfrm>
        </p:spPr>
        <p:txBody>
          <a:bodyPr>
            <a:normAutofit/>
          </a:bodyPr>
          <a:lstStyle/>
          <a:p>
            <a:pPr marL="0" indent="0">
              <a:buNone/>
            </a:pPr>
            <a:r>
              <a:rPr lang="en-US" dirty="0"/>
              <a:t>More creative domains: generating images, plans, and text.</a:t>
            </a:r>
          </a:p>
        </p:txBody>
      </p:sp>
      <p:pic>
        <p:nvPicPr>
          <p:cNvPr id="7" name="Picture 6">
            <a:extLst>
              <a:ext uri="{FF2B5EF4-FFF2-40B4-BE49-F238E27FC236}">
                <a16:creationId xmlns:a16="http://schemas.microsoft.com/office/drawing/2014/main" id="{2EAB4BE5-A2C3-CE2E-79DA-4422B0E865F5}"/>
              </a:ext>
            </a:extLst>
          </p:cNvPr>
          <p:cNvPicPr>
            <a:picLocks noChangeAspect="1"/>
          </p:cNvPicPr>
          <p:nvPr/>
        </p:nvPicPr>
        <p:blipFill rotWithShape="1">
          <a:blip r:embed="rId2"/>
          <a:srcRect t="10595" r="44403"/>
          <a:stretch/>
        </p:blipFill>
        <p:spPr>
          <a:xfrm>
            <a:off x="4547809" y="3839030"/>
            <a:ext cx="2839579" cy="1947095"/>
          </a:xfrm>
          <a:prstGeom prst="rect">
            <a:avLst/>
          </a:prstGeom>
        </p:spPr>
      </p:pic>
      <p:sp>
        <p:nvSpPr>
          <p:cNvPr id="9" name="TextBox 8">
            <a:extLst>
              <a:ext uri="{FF2B5EF4-FFF2-40B4-BE49-F238E27FC236}">
                <a16:creationId xmlns:a16="http://schemas.microsoft.com/office/drawing/2014/main" id="{15F33941-BCAE-ADD8-59D5-A36214190EE9}"/>
              </a:ext>
            </a:extLst>
          </p:cNvPr>
          <p:cNvSpPr txBox="1"/>
          <p:nvPr/>
        </p:nvSpPr>
        <p:spPr>
          <a:xfrm>
            <a:off x="914400" y="2370462"/>
            <a:ext cx="3633409" cy="830997"/>
          </a:xfrm>
          <a:prstGeom prst="rect">
            <a:avLst/>
          </a:prstGeom>
          <a:noFill/>
        </p:spPr>
        <p:txBody>
          <a:bodyPr wrap="square">
            <a:spAutoFit/>
          </a:bodyPr>
          <a:lstStyle/>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LOGO programs to learn</a:t>
            </a:r>
          </a:p>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(30 out of 160)</a:t>
            </a:r>
            <a:endParaRPr lang="en-DE" dirty="0"/>
          </a:p>
        </p:txBody>
      </p:sp>
      <p:sp>
        <p:nvSpPr>
          <p:cNvPr id="13" name="TextBox 12">
            <a:extLst>
              <a:ext uri="{FF2B5EF4-FFF2-40B4-BE49-F238E27FC236}">
                <a16:creationId xmlns:a16="http://schemas.microsoft.com/office/drawing/2014/main" id="{A2D583E7-55A2-BB59-6668-6A13ECE9FF90}"/>
              </a:ext>
            </a:extLst>
          </p:cNvPr>
          <p:cNvSpPr txBox="1"/>
          <p:nvPr/>
        </p:nvSpPr>
        <p:spPr>
          <a:xfrm>
            <a:off x="4806440" y="2370462"/>
            <a:ext cx="2579119" cy="1200329"/>
          </a:xfrm>
          <a:prstGeom prst="rect">
            <a:avLst/>
          </a:prstGeom>
          <a:noFill/>
        </p:spPr>
        <p:txBody>
          <a:bodyPr wrap="square">
            <a:spAutoFit/>
          </a:bodyPr>
          <a:lstStyle/>
          <a:p>
            <a:r>
              <a:rPr lang="en-US" sz="2400" dirty="0">
                <a:solidFill>
                  <a:prstClr val="black"/>
                </a:solidFill>
                <a:latin typeface="Georgia" panose="02040502050405020303" pitchFamily="18" charset="0"/>
              </a:rPr>
              <a:t>Some learned</a:t>
            </a:r>
            <a:endPar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endParaRPr>
          </a:p>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parametric </a:t>
            </a:r>
          </a:p>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‘shape concepts’</a:t>
            </a:r>
            <a:endParaRPr lang="en-DE" dirty="0"/>
          </a:p>
        </p:txBody>
      </p:sp>
      <p:sp>
        <p:nvSpPr>
          <p:cNvPr id="17" name="TextBox 16">
            <a:extLst>
              <a:ext uri="{FF2B5EF4-FFF2-40B4-BE49-F238E27FC236}">
                <a16:creationId xmlns:a16="http://schemas.microsoft.com/office/drawing/2014/main" id="{CC016432-B7EA-ADAA-EBC0-D2F2FD6F6F6E}"/>
              </a:ext>
            </a:extLst>
          </p:cNvPr>
          <p:cNvSpPr txBox="1"/>
          <p:nvPr/>
        </p:nvSpPr>
        <p:spPr>
          <a:xfrm>
            <a:off x="7974998" y="2370462"/>
            <a:ext cx="2195285" cy="1200329"/>
          </a:xfrm>
          <a:prstGeom prst="rect">
            <a:avLst/>
          </a:prstGeom>
          <a:noFill/>
        </p:spPr>
        <p:txBody>
          <a:bodyPr wrap="square">
            <a:spAutoFit/>
          </a:bodyPr>
          <a:lstStyle/>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Some learned</a:t>
            </a:r>
          </a:p>
          <a:p>
            <a:r>
              <a:rPr lang="en-US" sz="2400" dirty="0">
                <a:solidFill>
                  <a:prstClr val="black"/>
                </a:solidFill>
                <a:latin typeface="Georgia" panose="02040502050405020303" pitchFamily="18" charset="0"/>
              </a:rPr>
              <a:t>h</a:t>
            </a:r>
            <a:r>
              <a:rPr kumimoji="0" lang="en-US" sz="2400" b="0" i="0" u="none" strike="noStrike" kern="1200" cap="none" spc="0" normalizeH="0" baseline="0" noProof="0" dirty="0" err="1">
                <a:ln>
                  <a:noFill/>
                </a:ln>
                <a:solidFill>
                  <a:prstClr val="black"/>
                </a:solidFill>
                <a:effectLst/>
                <a:uLnTx/>
                <a:uFillTx/>
                <a:latin typeface="Georgia" panose="02040502050405020303" pitchFamily="18" charset="0"/>
                <a:ea typeface="+mn-ea"/>
                <a:cs typeface="+mn-cs"/>
              </a:rPr>
              <a:t>igher</a:t>
            </a:r>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-order </a:t>
            </a:r>
          </a:p>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functions</a:t>
            </a:r>
            <a:endParaRPr lang="en-DE" dirty="0"/>
          </a:p>
        </p:txBody>
      </p:sp>
      <p:grpSp>
        <p:nvGrpSpPr>
          <p:cNvPr id="20" name="Group 19">
            <a:extLst>
              <a:ext uri="{FF2B5EF4-FFF2-40B4-BE49-F238E27FC236}">
                <a16:creationId xmlns:a16="http://schemas.microsoft.com/office/drawing/2014/main" id="{366EFEAB-ABB8-531E-3484-B89A2958C7CC}"/>
              </a:ext>
            </a:extLst>
          </p:cNvPr>
          <p:cNvGrpSpPr/>
          <p:nvPr/>
        </p:nvGrpSpPr>
        <p:grpSpPr>
          <a:xfrm>
            <a:off x="1191382" y="3443161"/>
            <a:ext cx="2579120" cy="3049714"/>
            <a:chOff x="1481667" y="3379961"/>
            <a:chExt cx="2579120" cy="3049714"/>
          </a:xfrm>
        </p:grpSpPr>
        <p:pic>
          <p:nvPicPr>
            <p:cNvPr id="5" name="Picture 4">
              <a:extLst>
                <a:ext uri="{FF2B5EF4-FFF2-40B4-BE49-F238E27FC236}">
                  <a16:creationId xmlns:a16="http://schemas.microsoft.com/office/drawing/2014/main" id="{8728F855-DC66-C02E-F722-B8EBF104C112}"/>
                </a:ext>
              </a:extLst>
            </p:cNvPr>
            <p:cNvPicPr>
              <a:picLocks noChangeAspect="1"/>
            </p:cNvPicPr>
            <p:nvPr/>
          </p:nvPicPr>
          <p:blipFill rotWithShape="1">
            <a:blip r:embed="rId3"/>
            <a:srcRect t="11848" r="49205"/>
            <a:stretch/>
          </p:blipFill>
          <p:spPr>
            <a:xfrm>
              <a:off x="1481667" y="3379961"/>
              <a:ext cx="2579120" cy="1509484"/>
            </a:xfrm>
            <a:prstGeom prst="rect">
              <a:avLst/>
            </a:prstGeom>
          </p:spPr>
        </p:pic>
        <p:pic>
          <p:nvPicPr>
            <p:cNvPr id="18" name="Picture 17">
              <a:extLst>
                <a:ext uri="{FF2B5EF4-FFF2-40B4-BE49-F238E27FC236}">
                  <a16:creationId xmlns:a16="http://schemas.microsoft.com/office/drawing/2014/main" id="{EEA45D0E-66A9-2694-7AE7-05B09839AF30}"/>
                </a:ext>
              </a:extLst>
            </p:cNvPr>
            <p:cNvPicPr>
              <a:picLocks noChangeAspect="1"/>
            </p:cNvPicPr>
            <p:nvPr/>
          </p:nvPicPr>
          <p:blipFill rotWithShape="1">
            <a:blip r:embed="rId3"/>
            <a:srcRect l="50795" t="11848"/>
            <a:stretch/>
          </p:blipFill>
          <p:spPr>
            <a:xfrm>
              <a:off x="1562433" y="4920191"/>
              <a:ext cx="2498354" cy="1509484"/>
            </a:xfrm>
            <a:prstGeom prst="rect">
              <a:avLst/>
            </a:prstGeom>
          </p:spPr>
        </p:pic>
      </p:grpSp>
      <p:pic>
        <p:nvPicPr>
          <p:cNvPr id="19" name="Picture 18">
            <a:extLst>
              <a:ext uri="{FF2B5EF4-FFF2-40B4-BE49-F238E27FC236}">
                <a16:creationId xmlns:a16="http://schemas.microsoft.com/office/drawing/2014/main" id="{4390D090-4B24-4FA6-65F3-56E77D5AA201}"/>
              </a:ext>
            </a:extLst>
          </p:cNvPr>
          <p:cNvPicPr>
            <a:picLocks noChangeAspect="1"/>
          </p:cNvPicPr>
          <p:nvPr/>
        </p:nvPicPr>
        <p:blipFill rotWithShape="1">
          <a:blip r:embed="rId2"/>
          <a:srcRect l="57018" t="10595"/>
          <a:stretch/>
        </p:blipFill>
        <p:spPr>
          <a:xfrm>
            <a:off x="7857070" y="3727838"/>
            <a:ext cx="2195285" cy="1947095"/>
          </a:xfrm>
          <a:prstGeom prst="rect">
            <a:avLst/>
          </a:prstGeom>
        </p:spPr>
      </p:pic>
    </p:spTree>
    <p:extLst>
      <p:ext uri="{BB962C8B-B14F-4D97-AF65-F5344CB8AC3E}">
        <p14:creationId xmlns:p14="http://schemas.microsoft.com/office/powerpoint/2010/main" val="1090029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0E5B3-686A-E2CC-4E86-2D4D298065D3}"/>
              </a:ext>
            </a:extLst>
          </p:cNvPr>
          <p:cNvSpPr>
            <a:spLocks noGrp="1"/>
          </p:cNvSpPr>
          <p:nvPr>
            <p:ph type="title"/>
          </p:nvPr>
        </p:nvSpPr>
        <p:spPr/>
        <p:txBody>
          <a:bodyPr/>
          <a:lstStyle/>
          <a:p>
            <a:r>
              <a:rPr lang="en-US" dirty="0" err="1"/>
              <a:t>DreamCoder</a:t>
            </a:r>
            <a:endParaRPr lang="en-DE" dirty="0"/>
          </a:p>
        </p:txBody>
      </p:sp>
      <p:pic>
        <p:nvPicPr>
          <p:cNvPr id="9" name="Picture 8">
            <a:extLst>
              <a:ext uri="{FF2B5EF4-FFF2-40B4-BE49-F238E27FC236}">
                <a16:creationId xmlns:a16="http://schemas.microsoft.com/office/drawing/2014/main" id="{A43325DF-51B1-231C-4235-833EFA67144D}"/>
              </a:ext>
            </a:extLst>
          </p:cNvPr>
          <p:cNvPicPr>
            <a:picLocks noChangeAspect="1"/>
          </p:cNvPicPr>
          <p:nvPr/>
        </p:nvPicPr>
        <p:blipFill rotWithShape="1">
          <a:blip r:embed="rId2"/>
          <a:srcRect r="50238"/>
          <a:stretch/>
        </p:blipFill>
        <p:spPr>
          <a:xfrm>
            <a:off x="4230807" y="3058601"/>
            <a:ext cx="2887761" cy="1684166"/>
          </a:xfrm>
          <a:prstGeom prst="rect">
            <a:avLst/>
          </a:prstGeom>
        </p:spPr>
      </p:pic>
      <p:grpSp>
        <p:nvGrpSpPr>
          <p:cNvPr id="5" name="Group 4">
            <a:extLst>
              <a:ext uri="{FF2B5EF4-FFF2-40B4-BE49-F238E27FC236}">
                <a16:creationId xmlns:a16="http://schemas.microsoft.com/office/drawing/2014/main" id="{905F1B7B-1150-29E0-6CFD-AFD0F1499A3B}"/>
              </a:ext>
            </a:extLst>
          </p:cNvPr>
          <p:cNvGrpSpPr/>
          <p:nvPr/>
        </p:nvGrpSpPr>
        <p:grpSpPr>
          <a:xfrm>
            <a:off x="914400" y="2854371"/>
            <a:ext cx="2540710" cy="3426783"/>
            <a:chOff x="1039480" y="2935514"/>
            <a:chExt cx="2376215" cy="3204920"/>
          </a:xfrm>
        </p:grpSpPr>
        <p:pic>
          <p:nvPicPr>
            <p:cNvPr id="6" name="Picture 5">
              <a:extLst>
                <a:ext uri="{FF2B5EF4-FFF2-40B4-BE49-F238E27FC236}">
                  <a16:creationId xmlns:a16="http://schemas.microsoft.com/office/drawing/2014/main" id="{8BD5ECDB-C909-C112-98BA-4104BC33BE13}"/>
                </a:ext>
              </a:extLst>
            </p:cNvPr>
            <p:cNvPicPr>
              <a:picLocks noChangeAspect="1"/>
            </p:cNvPicPr>
            <p:nvPr/>
          </p:nvPicPr>
          <p:blipFill rotWithShape="1">
            <a:blip r:embed="rId3"/>
            <a:srcRect r="43804"/>
            <a:stretch/>
          </p:blipFill>
          <p:spPr>
            <a:xfrm>
              <a:off x="1039480" y="2935514"/>
              <a:ext cx="2376215" cy="1555870"/>
            </a:xfrm>
            <a:prstGeom prst="rect">
              <a:avLst/>
            </a:prstGeom>
          </p:spPr>
        </p:pic>
        <p:pic>
          <p:nvPicPr>
            <p:cNvPr id="4" name="Picture 3">
              <a:extLst>
                <a:ext uri="{FF2B5EF4-FFF2-40B4-BE49-F238E27FC236}">
                  <a16:creationId xmlns:a16="http://schemas.microsoft.com/office/drawing/2014/main" id="{B5B8ACC1-BB4E-97CC-B871-78C3298F125F}"/>
                </a:ext>
              </a:extLst>
            </p:cNvPr>
            <p:cNvPicPr>
              <a:picLocks noChangeAspect="1"/>
            </p:cNvPicPr>
            <p:nvPr/>
          </p:nvPicPr>
          <p:blipFill rotWithShape="1">
            <a:blip r:embed="rId3"/>
            <a:srcRect l="56195"/>
            <a:stretch/>
          </p:blipFill>
          <p:spPr>
            <a:xfrm>
              <a:off x="1078894" y="4584564"/>
              <a:ext cx="1852283" cy="1555870"/>
            </a:xfrm>
            <a:prstGeom prst="rect">
              <a:avLst/>
            </a:prstGeom>
          </p:spPr>
        </p:pic>
      </p:grpSp>
      <p:sp>
        <p:nvSpPr>
          <p:cNvPr id="7" name="TextBox 6">
            <a:extLst>
              <a:ext uri="{FF2B5EF4-FFF2-40B4-BE49-F238E27FC236}">
                <a16:creationId xmlns:a16="http://schemas.microsoft.com/office/drawing/2014/main" id="{5A5B4754-99BA-097D-4E11-3FA6F8681AE9}"/>
              </a:ext>
            </a:extLst>
          </p:cNvPr>
          <p:cNvSpPr txBox="1"/>
          <p:nvPr/>
        </p:nvSpPr>
        <p:spPr>
          <a:xfrm>
            <a:off x="914400" y="1747771"/>
            <a:ext cx="2994781" cy="830997"/>
          </a:xfrm>
          <a:prstGeom prst="rect">
            <a:avLst/>
          </a:prstGeom>
          <a:noFill/>
        </p:spPr>
        <p:txBody>
          <a:bodyPr wrap="square">
            <a:spAutoFit/>
          </a:bodyPr>
          <a:lstStyle/>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Towers building</a:t>
            </a:r>
          </a:p>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programs to learn</a:t>
            </a:r>
          </a:p>
        </p:txBody>
      </p:sp>
      <p:sp>
        <p:nvSpPr>
          <p:cNvPr id="8" name="TextBox 7">
            <a:extLst>
              <a:ext uri="{FF2B5EF4-FFF2-40B4-BE49-F238E27FC236}">
                <a16:creationId xmlns:a16="http://schemas.microsoft.com/office/drawing/2014/main" id="{A3E5DE95-2296-92AD-7900-EA0A89D6F1BB}"/>
              </a:ext>
            </a:extLst>
          </p:cNvPr>
          <p:cNvSpPr txBox="1"/>
          <p:nvPr/>
        </p:nvSpPr>
        <p:spPr>
          <a:xfrm>
            <a:off x="4830840" y="1688295"/>
            <a:ext cx="2579119" cy="1200329"/>
          </a:xfrm>
          <a:prstGeom prst="rect">
            <a:avLst/>
          </a:prstGeom>
          <a:noFill/>
        </p:spPr>
        <p:txBody>
          <a:bodyPr wrap="square">
            <a:spAutoFit/>
          </a:bodyPr>
          <a:lstStyle/>
          <a:p>
            <a:r>
              <a:rPr lang="en-US" sz="2400" dirty="0">
                <a:solidFill>
                  <a:prstClr val="black"/>
                </a:solidFill>
                <a:latin typeface="Georgia" panose="02040502050405020303" pitchFamily="18" charset="0"/>
              </a:rPr>
              <a:t>Some learned</a:t>
            </a:r>
            <a:endPar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endParaRPr>
          </a:p>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parametric </a:t>
            </a:r>
          </a:p>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‘shape concepts’</a:t>
            </a:r>
            <a:endParaRPr lang="en-DE" dirty="0"/>
          </a:p>
        </p:txBody>
      </p:sp>
      <p:sp>
        <p:nvSpPr>
          <p:cNvPr id="10" name="TextBox 9">
            <a:extLst>
              <a:ext uri="{FF2B5EF4-FFF2-40B4-BE49-F238E27FC236}">
                <a16:creationId xmlns:a16="http://schemas.microsoft.com/office/drawing/2014/main" id="{66F3A6EC-7BE7-D442-09CF-244FAD271849}"/>
              </a:ext>
            </a:extLst>
          </p:cNvPr>
          <p:cNvSpPr txBox="1"/>
          <p:nvPr/>
        </p:nvSpPr>
        <p:spPr>
          <a:xfrm>
            <a:off x="8345717" y="1688295"/>
            <a:ext cx="2195285" cy="1200329"/>
          </a:xfrm>
          <a:prstGeom prst="rect">
            <a:avLst/>
          </a:prstGeom>
          <a:noFill/>
        </p:spPr>
        <p:txBody>
          <a:bodyPr wrap="square">
            <a:spAutoFit/>
          </a:bodyPr>
          <a:lstStyle/>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Some learned</a:t>
            </a:r>
          </a:p>
          <a:p>
            <a:r>
              <a:rPr lang="en-US" sz="2400" dirty="0">
                <a:solidFill>
                  <a:prstClr val="black"/>
                </a:solidFill>
                <a:latin typeface="Georgia" panose="02040502050405020303" pitchFamily="18" charset="0"/>
              </a:rPr>
              <a:t>h</a:t>
            </a:r>
            <a:r>
              <a:rPr kumimoji="0" lang="en-US" sz="2400" b="0" i="0" u="none" strike="noStrike" kern="1200" cap="none" spc="0" normalizeH="0" baseline="0" noProof="0" dirty="0" err="1">
                <a:ln>
                  <a:noFill/>
                </a:ln>
                <a:solidFill>
                  <a:prstClr val="black"/>
                </a:solidFill>
                <a:effectLst/>
                <a:uLnTx/>
                <a:uFillTx/>
                <a:latin typeface="Georgia" panose="02040502050405020303" pitchFamily="18" charset="0"/>
                <a:ea typeface="+mn-ea"/>
                <a:cs typeface="+mn-cs"/>
              </a:rPr>
              <a:t>igher</a:t>
            </a:r>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-order </a:t>
            </a:r>
          </a:p>
          <a:p>
            <a:r>
              <a:rPr kumimoji="0" lang="en-US" sz="2400" b="0" i="0" u="none" strike="noStrike" kern="1200" cap="none" spc="0" normalizeH="0" baseline="0" noProof="0" dirty="0">
                <a:ln>
                  <a:noFill/>
                </a:ln>
                <a:solidFill>
                  <a:prstClr val="black"/>
                </a:solidFill>
                <a:effectLst/>
                <a:uLnTx/>
                <a:uFillTx/>
                <a:latin typeface="Georgia" panose="02040502050405020303" pitchFamily="18" charset="0"/>
                <a:ea typeface="+mn-ea"/>
                <a:cs typeface="+mn-cs"/>
              </a:rPr>
              <a:t>functions</a:t>
            </a:r>
            <a:endParaRPr lang="en-DE" dirty="0"/>
          </a:p>
        </p:txBody>
      </p:sp>
      <p:pic>
        <p:nvPicPr>
          <p:cNvPr id="13" name="Picture 12">
            <a:extLst>
              <a:ext uri="{FF2B5EF4-FFF2-40B4-BE49-F238E27FC236}">
                <a16:creationId xmlns:a16="http://schemas.microsoft.com/office/drawing/2014/main" id="{43911920-76EB-0222-389D-DF328DA9B29D}"/>
              </a:ext>
            </a:extLst>
          </p:cNvPr>
          <p:cNvPicPr>
            <a:picLocks noChangeAspect="1"/>
          </p:cNvPicPr>
          <p:nvPr/>
        </p:nvPicPr>
        <p:blipFill rotWithShape="1">
          <a:blip r:embed="rId2"/>
          <a:srcRect l="49134"/>
          <a:stretch/>
        </p:blipFill>
        <p:spPr>
          <a:xfrm>
            <a:off x="7796400" y="3058601"/>
            <a:ext cx="2951845" cy="1684166"/>
          </a:xfrm>
          <a:prstGeom prst="rect">
            <a:avLst/>
          </a:prstGeom>
        </p:spPr>
      </p:pic>
    </p:spTree>
    <p:extLst>
      <p:ext uri="{BB962C8B-B14F-4D97-AF65-F5344CB8AC3E}">
        <p14:creationId xmlns:p14="http://schemas.microsoft.com/office/powerpoint/2010/main" val="1961771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47CEE-B91C-78DB-28AD-CDCE7E7333C1}"/>
              </a:ext>
            </a:extLst>
          </p:cNvPr>
          <p:cNvSpPr>
            <a:spLocks noGrp="1"/>
          </p:cNvSpPr>
          <p:nvPr>
            <p:ph type="title"/>
          </p:nvPr>
        </p:nvSpPr>
        <p:spPr/>
        <p:txBody>
          <a:bodyPr/>
          <a:lstStyle/>
          <a:p>
            <a:r>
              <a:rPr lang="en-US" dirty="0" err="1"/>
              <a:t>DreamCoder</a:t>
            </a:r>
            <a:endParaRPr lang="en-DE" dirty="0"/>
          </a:p>
        </p:txBody>
      </p:sp>
      <p:sp>
        <p:nvSpPr>
          <p:cNvPr id="3" name="Content Placeholder 2">
            <a:extLst>
              <a:ext uri="{FF2B5EF4-FFF2-40B4-BE49-F238E27FC236}">
                <a16:creationId xmlns:a16="http://schemas.microsoft.com/office/drawing/2014/main" id="{A515B9AD-D439-E84E-842D-457442DA7AF1}"/>
              </a:ext>
            </a:extLst>
          </p:cNvPr>
          <p:cNvSpPr>
            <a:spLocks noGrp="1"/>
          </p:cNvSpPr>
          <p:nvPr>
            <p:ph idx="1"/>
          </p:nvPr>
        </p:nvSpPr>
        <p:spPr>
          <a:xfrm>
            <a:off x="838200" y="1825625"/>
            <a:ext cx="10515600" cy="4251024"/>
          </a:xfrm>
        </p:spPr>
        <p:txBody>
          <a:bodyPr>
            <a:noAutofit/>
          </a:bodyPr>
          <a:lstStyle/>
          <a:p>
            <a:pPr marL="0" indent="0">
              <a:buNone/>
            </a:pPr>
            <a:r>
              <a:rPr lang="en-US" dirty="0"/>
              <a:t>New task: </a:t>
            </a:r>
          </a:p>
          <a:p>
            <a:r>
              <a:rPr lang="en-US" dirty="0"/>
              <a:t>Learn a set of 60 physical laws and mathematical identities from quantitative measurements </a:t>
            </a:r>
          </a:p>
          <a:p>
            <a:r>
              <a:rPr lang="en-US" dirty="0"/>
              <a:t>E.g., mechanics, electromagnetism</a:t>
            </a:r>
          </a:p>
          <a:p>
            <a:pPr marL="457200" lvl="1" indent="0">
              <a:buNone/>
            </a:pPr>
            <a:endParaRPr lang="en-US" dirty="0"/>
          </a:p>
          <a:p>
            <a:pPr marL="0" indent="0">
              <a:buNone/>
            </a:pPr>
            <a:r>
              <a:rPr lang="en-US" dirty="0"/>
              <a:t>After 8 cycles of wake/sleep, </a:t>
            </a:r>
            <a:r>
              <a:rPr lang="en-US" dirty="0" err="1"/>
              <a:t>DreamCoder</a:t>
            </a:r>
            <a:r>
              <a:rPr lang="en-US" dirty="0"/>
              <a:t> learns 93% of the rules</a:t>
            </a:r>
          </a:p>
          <a:p>
            <a:r>
              <a:rPr lang="en-US" dirty="0"/>
              <a:t>First learn concepts like inner product or vector sum</a:t>
            </a:r>
          </a:p>
          <a:p>
            <a:r>
              <a:rPr lang="en-US" dirty="0"/>
              <a:t>Then learn complex like the inverse square law</a:t>
            </a:r>
          </a:p>
          <a:p>
            <a:r>
              <a:rPr lang="en-US" dirty="0"/>
              <a:t>Finally use these to formulate laws like Newton’s laws of gravitation and Coulomb’s law of electrostatic force</a:t>
            </a:r>
            <a:endParaRPr lang="en-DE" dirty="0"/>
          </a:p>
        </p:txBody>
      </p:sp>
    </p:spTree>
    <p:extLst>
      <p:ext uri="{BB962C8B-B14F-4D97-AF65-F5344CB8AC3E}">
        <p14:creationId xmlns:p14="http://schemas.microsoft.com/office/powerpoint/2010/main" val="1993546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0783B-692E-B512-D577-D3865FE14A9A}"/>
              </a:ext>
            </a:extLst>
          </p:cNvPr>
          <p:cNvSpPr>
            <a:spLocks noGrp="1"/>
          </p:cNvSpPr>
          <p:nvPr>
            <p:ph type="title"/>
          </p:nvPr>
        </p:nvSpPr>
        <p:spPr/>
        <p:txBody>
          <a:bodyPr/>
          <a:lstStyle/>
          <a:p>
            <a:r>
              <a:rPr lang="en-US" dirty="0" err="1"/>
              <a:t>DreamCoder</a:t>
            </a:r>
            <a:endParaRPr lang="en-DE" dirty="0"/>
          </a:p>
        </p:txBody>
      </p:sp>
      <p:sp>
        <p:nvSpPr>
          <p:cNvPr id="3" name="Content Placeholder 2">
            <a:extLst>
              <a:ext uri="{FF2B5EF4-FFF2-40B4-BE49-F238E27FC236}">
                <a16:creationId xmlns:a16="http://schemas.microsoft.com/office/drawing/2014/main" id="{3A78BCEC-FCA2-CC64-C041-2BC9C5DD660C}"/>
              </a:ext>
            </a:extLst>
          </p:cNvPr>
          <p:cNvSpPr>
            <a:spLocks noGrp="1"/>
          </p:cNvSpPr>
          <p:nvPr>
            <p:ph idx="1"/>
          </p:nvPr>
        </p:nvSpPr>
        <p:spPr/>
        <p:txBody>
          <a:bodyPr/>
          <a:lstStyle/>
          <a:p>
            <a:endParaRPr lang="en-DE"/>
          </a:p>
        </p:txBody>
      </p:sp>
      <p:pic>
        <p:nvPicPr>
          <p:cNvPr id="5" name="Picture 4">
            <a:extLst>
              <a:ext uri="{FF2B5EF4-FFF2-40B4-BE49-F238E27FC236}">
                <a16:creationId xmlns:a16="http://schemas.microsoft.com/office/drawing/2014/main" id="{0AA47019-1D92-F466-6D2E-4DDCFA00E48E}"/>
              </a:ext>
            </a:extLst>
          </p:cNvPr>
          <p:cNvPicPr>
            <a:picLocks noChangeAspect="1"/>
          </p:cNvPicPr>
          <p:nvPr/>
        </p:nvPicPr>
        <p:blipFill>
          <a:blip r:embed="rId2"/>
          <a:stretch>
            <a:fillRect/>
          </a:stretch>
        </p:blipFill>
        <p:spPr>
          <a:xfrm>
            <a:off x="971106" y="1619463"/>
            <a:ext cx="10249788" cy="4873412"/>
          </a:xfrm>
          <a:prstGeom prst="rect">
            <a:avLst/>
          </a:prstGeom>
        </p:spPr>
      </p:pic>
    </p:spTree>
    <p:extLst>
      <p:ext uri="{BB962C8B-B14F-4D97-AF65-F5344CB8AC3E}">
        <p14:creationId xmlns:p14="http://schemas.microsoft.com/office/powerpoint/2010/main" val="24070069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E5609-1A52-7E5D-618F-17433FB3A9CB}"/>
              </a:ext>
            </a:extLst>
          </p:cNvPr>
          <p:cNvSpPr>
            <a:spLocks noGrp="1"/>
          </p:cNvSpPr>
          <p:nvPr>
            <p:ph type="title"/>
          </p:nvPr>
        </p:nvSpPr>
        <p:spPr/>
        <p:txBody>
          <a:bodyPr/>
          <a:lstStyle/>
          <a:p>
            <a:r>
              <a:rPr lang="en-US" dirty="0" err="1"/>
              <a:t>DreamCoder</a:t>
            </a:r>
            <a:r>
              <a:rPr lang="en-US" dirty="0"/>
              <a:t>: Recursive algorithms</a:t>
            </a:r>
            <a:endParaRPr lang="en-DE" dirty="0"/>
          </a:p>
        </p:txBody>
      </p:sp>
      <p:pic>
        <p:nvPicPr>
          <p:cNvPr id="5" name="Picture 4">
            <a:extLst>
              <a:ext uri="{FF2B5EF4-FFF2-40B4-BE49-F238E27FC236}">
                <a16:creationId xmlns:a16="http://schemas.microsoft.com/office/drawing/2014/main" id="{A2901328-45DA-44B5-211A-988ACB8FC9BC}"/>
              </a:ext>
            </a:extLst>
          </p:cNvPr>
          <p:cNvPicPr>
            <a:picLocks noChangeAspect="1"/>
          </p:cNvPicPr>
          <p:nvPr/>
        </p:nvPicPr>
        <p:blipFill>
          <a:blip r:embed="rId2"/>
          <a:stretch>
            <a:fillRect/>
          </a:stretch>
        </p:blipFill>
        <p:spPr>
          <a:xfrm>
            <a:off x="804333" y="1819124"/>
            <a:ext cx="10712275" cy="4465139"/>
          </a:xfrm>
          <a:prstGeom prst="rect">
            <a:avLst/>
          </a:prstGeom>
        </p:spPr>
      </p:pic>
      <p:sp>
        <p:nvSpPr>
          <p:cNvPr id="7" name="Rectangle 6">
            <a:extLst>
              <a:ext uri="{FF2B5EF4-FFF2-40B4-BE49-F238E27FC236}">
                <a16:creationId xmlns:a16="http://schemas.microsoft.com/office/drawing/2014/main" id="{4C511813-FAB6-735A-832C-8E13D3AB4D50}"/>
              </a:ext>
            </a:extLst>
          </p:cNvPr>
          <p:cNvSpPr/>
          <p:nvPr/>
        </p:nvSpPr>
        <p:spPr>
          <a:xfrm>
            <a:off x="889819" y="2204884"/>
            <a:ext cx="644013" cy="34658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9" name="Straight Arrow Connector 8">
            <a:extLst>
              <a:ext uri="{FF2B5EF4-FFF2-40B4-BE49-F238E27FC236}">
                <a16:creationId xmlns:a16="http://schemas.microsoft.com/office/drawing/2014/main" id="{63C23F27-5B10-79D2-F190-3D2AEF6960B6}"/>
              </a:ext>
            </a:extLst>
          </p:cNvPr>
          <p:cNvCxnSpPr/>
          <p:nvPr/>
        </p:nvCxnSpPr>
        <p:spPr>
          <a:xfrm flipV="1">
            <a:off x="1533832" y="1752600"/>
            <a:ext cx="594852" cy="452284"/>
          </a:xfrm>
          <a:prstGeom prst="straightConnector1">
            <a:avLst/>
          </a:prstGeom>
          <a:ln>
            <a:solidFill>
              <a:srgbClr val="FF0000"/>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7BF69257-5A25-787F-91CC-91C43477E772}"/>
              </a:ext>
            </a:extLst>
          </p:cNvPr>
          <p:cNvSpPr txBox="1"/>
          <p:nvPr/>
        </p:nvSpPr>
        <p:spPr>
          <a:xfrm>
            <a:off x="2084438" y="1416530"/>
            <a:ext cx="1782097" cy="369332"/>
          </a:xfrm>
          <a:prstGeom prst="rect">
            <a:avLst/>
          </a:prstGeom>
          <a:noFill/>
        </p:spPr>
        <p:txBody>
          <a:bodyPr wrap="square" rtlCol="0">
            <a:spAutoFit/>
          </a:bodyPr>
          <a:lstStyle/>
          <a:p>
            <a:r>
              <a:rPr lang="en-US" dirty="0"/>
              <a:t>Can do recursion</a:t>
            </a:r>
            <a:endParaRPr lang="en-DE" dirty="0"/>
          </a:p>
        </p:txBody>
      </p:sp>
    </p:spTree>
    <p:extLst>
      <p:ext uri="{BB962C8B-B14F-4D97-AF65-F5344CB8AC3E}">
        <p14:creationId xmlns:p14="http://schemas.microsoft.com/office/powerpoint/2010/main" val="3795012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DBF7A-A950-5C76-710C-6C30922635D5}"/>
              </a:ext>
            </a:extLst>
          </p:cNvPr>
          <p:cNvSpPr>
            <a:spLocks noGrp="1"/>
          </p:cNvSpPr>
          <p:nvPr>
            <p:ph type="title"/>
          </p:nvPr>
        </p:nvSpPr>
        <p:spPr/>
        <p:txBody>
          <a:bodyPr/>
          <a:lstStyle/>
          <a:p>
            <a:r>
              <a:rPr lang="en-US" dirty="0" err="1"/>
              <a:t>DreamCoder</a:t>
            </a:r>
            <a:r>
              <a:rPr lang="en-US" dirty="0"/>
              <a:t>: Results</a:t>
            </a:r>
            <a:endParaRPr lang="en-DE" dirty="0"/>
          </a:p>
        </p:txBody>
      </p:sp>
      <p:pic>
        <p:nvPicPr>
          <p:cNvPr id="5" name="Content Placeholder 4">
            <a:extLst>
              <a:ext uri="{FF2B5EF4-FFF2-40B4-BE49-F238E27FC236}">
                <a16:creationId xmlns:a16="http://schemas.microsoft.com/office/drawing/2014/main" id="{9638BBAC-2176-DA2B-4F72-B71FDA66A434}"/>
              </a:ext>
            </a:extLst>
          </p:cNvPr>
          <p:cNvPicPr>
            <a:picLocks noGrp="1" noChangeAspect="1"/>
          </p:cNvPicPr>
          <p:nvPr>
            <p:ph idx="1"/>
          </p:nvPr>
        </p:nvPicPr>
        <p:blipFill rotWithShape="1">
          <a:blip r:embed="rId2"/>
          <a:srcRect t="62887"/>
          <a:stretch/>
        </p:blipFill>
        <p:spPr>
          <a:xfrm>
            <a:off x="4711569" y="3983536"/>
            <a:ext cx="6097063" cy="1890061"/>
          </a:xfrm>
        </p:spPr>
      </p:pic>
      <p:pic>
        <p:nvPicPr>
          <p:cNvPr id="6" name="Picture 5">
            <a:extLst>
              <a:ext uri="{FF2B5EF4-FFF2-40B4-BE49-F238E27FC236}">
                <a16:creationId xmlns:a16="http://schemas.microsoft.com/office/drawing/2014/main" id="{A5539269-6EC1-E97D-58F9-92B0080EA8E1}"/>
              </a:ext>
            </a:extLst>
          </p:cNvPr>
          <p:cNvPicPr>
            <a:picLocks noChangeAspect="1"/>
          </p:cNvPicPr>
          <p:nvPr/>
        </p:nvPicPr>
        <p:blipFill>
          <a:blip r:embed="rId3"/>
          <a:stretch>
            <a:fillRect/>
          </a:stretch>
        </p:blipFill>
        <p:spPr>
          <a:xfrm>
            <a:off x="5267358" y="2312092"/>
            <a:ext cx="2321640" cy="1378165"/>
          </a:xfrm>
          <a:prstGeom prst="rect">
            <a:avLst/>
          </a:prstGeom>
        </p:spPr>
      </p:pic>
      <p:grpSp>
        <p:nvGrpSpPr>
          <p:cNvPr id="13" name="Group 12">
            <a:extLst>
              <a:ext uri="{FF2B5EF4-FFF2-40B4-BE49-F238E27FC236}">
                <a16:creationId xmlns:a16="http://schemas.microsoft.com/office/drawing/2014/main" id="{C7139B31-6E7A-5A9F-5395-7F44C4FE4C79}"/>
              </a:ext>
            </a:extLst>
          </p:cNvPr>
          <p:cNvGrpSpPr/>
          <p:nvPr/>
        </p:nvGrpSpPr>
        <p:grpSpPr>
          <a:xfrm>
            <a:off x="1401562" y="2312092"/>
            <a:ext cx="3201442" cy="3500870"/>
            <a:chOff x="1401562" y="2312092"/>
            <a:chExt cx="3201442" cy="3500870"/>
          </a:xfrm>
        </p:grpSpPr>
        <p:grpSp>
          <p:nvGrpSpPr>
            <p:cNvPr id="9" name="Group 8">
              <a:extLst>
                <a:ext uri="{FF2B5EF4-FFF2-40B4-BE49-F238E27FC236}">
                  <a16:creationId xmlns:a16="http://schemas.microsoft.com/office/drawing/2014/main" id="{A7F58491-A7E6-E510-2630-68121B305EA2}"/>
                </a:ext>
              </a:extLst>
            </p:cNvPr>
            <p:cNvGrpSpPr/>
            <p:nvPr/>
          </p:nvGrpSpPr>
          <p:grpSpPr>
            <a:xfrm>
              <a:off x="1401562" y="2312092"/>
              <a:ext cx="3201442" cy="3289214"/>
              <a:chOff x="1069548" y="2171377"/>
              <a:chExt cx="3201442" cy="3289214"/>
            </a:xfrm>
          </p:grpSpPr>
          <p:pic>
            <p:nvPicPr>
              <p:cNvPr id="7" name="Content Placeholder 4">
                <a:extLst>
                  <a:ext uri="{FF2B5EF4-FFF2-40B4-BE49-F238E27FC236}">
                    <a16:creationId xmlns:a16="http://schemas.microsoft.com/office/drawing/2014/main" id="{D3FC4AD6-A0A0-0E3B-531B-21FE98B9923E}"/>
                  </a:ext>
                </a:extLst>
              </p:cNvPr>
              <p:cNvPicPr>
                <a:picLocks noChangeAspect="1"/>
              </p:cNvPicPr>
              <p:nvPr/>
            </p:nvPicPr>
            <p:blipFill rotWithShape="1">
              <a:blip r:embed="rId2"/>
              <a:srcRect l="51476" b="36467"/>
              <a:stretch/>
            </p:blipFill>
            <p:spPr>
              <a:xfrm>
                <a:off x="1312464" y="2225052"/>
                <a:ext cx="2958526" cy="3235539"/>
              </a:xfrm>
              <a:prstGeom prst="rect">
                <a:avLst/>
              </a:prstGeom>
            </p:spPr>
          </p:pic>
          <p:pic>
            <p:nvPicPr>
              <p:cNvPr id="8" name="Content Placeholder 4">
                <a:extLst>
                  <a:ext uri="{FF2B5EF4-FFF2-40B4-BE49-F238E27FC236}">
                    <a16:creationId xmlns:a16="http://schemas.microsoft.com/office/drawing/2014/main" id="{3769E64D-0E82-8013-AD28-8F4D805CA174}"/>
                  </a:ext>
                </a:extLst>
              </p:cNvPr>
              <p:cNvPicPr>
                <a:picLocks noChangeAspect="1"/>
              </p:cNvPicPr>
              <p:nvPr/>
            </p:nvPicPr>
            <p:blipFill rotWithShape="1">
              <a:blip r:embed="rId2"/>
              <a:srcRect r="95581" b="36467"/>
              <a:stretch/>
            </p:blipFill>
            <p:spPr>
              <a:xfrm>
                <a:off x="1069548" y="2171377"/>
                <a:ext cx="269416" cy="3235539"/>
              </a:xfrm>
              <a:prstGeom prst="rect">
                <a:avLst/>
              </a:prstGeom>
            </p:spPr>
          </p:pic>
        </p:grpSp>
        <p:pic>
          <p:nvPicPr>
            <p:cNvPr id="11" name="Content Placeholder 4">
              <a:extLst>
                <a:ext uri="{FF2B5EF4-FFF2-40B4-BE49-F238E27FC236}">
                  <a16:creationId xmlns:a16="http://schemas.microsoft.com/office/drawing/2014/main" id="{135F251E-5113-15EB-6B12-19949D339433}"/>
                </a:ext>
              </a:extLst>
            </p:cNvPr>
            <p:cNvPicPr>
              <a:picLocks noChangeAspect="1"/>
            </p:cNvPicPr>
            <p:nvPr/>
          </p:nvPicPr>
          <p:blipFill rotWithShape="1">
            <a:blip r:embed="rId2"/>
            <a:srcRect l="51476" t="94301" b="1424"/>
            <a:stretch/>
          </p:blipFill>
          <p:spPr>
            <a:xfrm>
              <a:off x="1486632" y="5595248"/>
              <a:ext cx="2958526" cy="217714"/>
            </a:xfrm>
            <a:prstGeom prst="rect">
              <a:avLst/>
            </a:prstGeom>
          </p:spPr>
        </p:pic>
      </p:grpSp>
    </p:spTree>
    <p:extLst>
      <p:ext uri="{BB962C8B-B14F-4D97-AF65-F5344CB8AC3E}">
        <p14:creationId xmlns:p14="http://schemas.microsoft.com/office/powerpoint/2010/main" val="4239266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75C89-A4CE-649B-0D64-AA5319CABCF1}"/>
              </a:ext>
            </a:extLst>
          </p:cNvPr>
          <p:cNvSpPr>
            <a:spLocks noGrp="1"/>
          </p:cNvSpPr>
          <p:nvPr>
            <p:ph type="title"/>
          </p:nvPr>
        </p:nvSpPr>
        <p:spPr/>
        <p:txBody>
          <a:bodyPr/>
          <a:lstStyle/>
          <a:p>
            <a:r>
              <a:rPr lang="en-US" dirty="0" err="1"/>
              <a:t>DreamCoder</a:t>
            </a:r>
            <a:endParaRPr lang="en-DE" dirty="0"/>
          </a:p>
        </p:txBody>
      </p:sp>
      <p:sp>
        <p:nvSpPr>
          <p:cNvPr id="3" name="Content Placeholder 2">
            <a:extLst>
              <a:ext uri="{FF2B5EF4-FFF2-40B4-BE49-F238E27FC236}">
                <a16:creationId xmlns:a16="http://schemas.microsoft.com/office/drawing/2014/main" id="{C6CF4F8B-0BD6-BDCE-2EEC-05889986D449}"/>
              </a:ext>
            </a:extLst>
          </p:cNvPr>
          <p:cNvSpPr>
            <a:spLocks noGrp="1"/>
          </p:cNvSpPr>
          <p:nvPr>
            <p:ph idx="1"/>
          </p:nvPr>
        </p:nvSpPr>
        <p:spPr/>
        <p:txBody>
          <a:bodyPr/>
          <a:lstStyle/>
          <a:p>
            <a:r>
              <a:rPr lang="en-US" dirty="0" err="1"/>
              <a:t>DreamCoder</a:t>
            </a:r>
            <a:r>
              <a:rPr lang="en-US" dirty="0"/>
              <a:t> is a big step forward engineering-wise</a:t>
            </a:r>
          </a:p>
          <a:p>
            <a:r>
              <a:rPr lang="en-US" dirty="0"/>
              <a:t>Connection to pLoT/cognition not yet fully elaborated</a:t>
            </a:r>
          </a:p>
          <a:p>
            <a:r>
              <a:rPr lang="en-US" dirty="0"/>
              <a:t>Difficult to use</a:t>
            </a:r>
          </a:p>
          <a:p>
            <a:r>
              <a:rPr lang="en-US" dirty="0"/>
              <a:t>Mention stitch (Matt Bowers!)</a:t>
            </a:r>
            <a:endParaRPr lang="en-DE" dirty="0"/>
          </a:p>
        </p:txBody>
      </p:sp>
    </p:spTree>
    <p:extLst>
      <p:ext uri="{BB962C8B-B14F-4D97-AF65-F5344CB8AC3E}">
        <p14:creationId xmlns:p14="http://schemas.microsoft.com/office/powerpoint/2010/main" val="966380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CCE90-1873-FD2C-A43C-3CEC0296EF75}"/>
              </a:ext>
            </a:extLst>
          </p:cNvPr>
          <p:cNvSpPr>
            <a:spLocks noGrp="1"/>
          </p:cNvSpPr>
          <p:nvPr>
            <p:ph type="title"/>
          </p:nvPr>
        </p:nvSpPr>
        <p:spPr/>
        <p:txBody>
          <a:bodyPr/>
          <a:lstStyle/>
          <a:p>
            <a:r>
              <a:rPr lang="en-US" dirty="0"/>
              <a:t>Intro &amp; structure</a:t>
            </a:r>
            <a:endParaRPr lang="en-DE" dirty="0"/>
          </a:p>
        </p:txBody>
      </p:sp>
      <p:graphicFrame>
        <p:nvGraphicFramePr>
          <p:cNvPr id="5" name="Content Placeholder 4">
            <a:extLst>
              <a:ext uri="{FF2B5EF4-FFF2-40B4-BE49-F238E27FC236}">
                <a16:creationId xmlns:a16="http://schemas.microsoft.com/office/drawing/2014/main" id="{3635C9CB-C94A-482A-7C8A-3CD6D74795B5}"/>
              </a:ext>
            </a:extLst>
          </p:cNvPr>
          <p:cNvGraphicFramePr>
            <a:graphicFrameLocks noGrp="1"/>
          </p:cNvGraphicFramePr>
          <p:nvPr>
            <p:ph idx="1"/>
            <p:extLst>
              <p:ext uri="{D42A27DB-BD31-4B8C-83A1-F6EECF244321}">
                <p14:modId xmlns:p14="http://schemas.microsoft.com/office/powerpoint/2010/main" val="3143404361"/>
              </p:ext>
            </p:extLst>
          </p:nvPr>
        </p:nvGraphicFramePr>
        <p:xfrm>
          <a:off x="6610220" y="2323949"/>
          <a:ext cx="4743580" cy="3040416"/>
        </p:xfrm>
        <a:graphic>
          <a:graphicData uri="http://schemas.openxmlformats.org/drawingml/2006/table">
            <a:tbl>
              <a:tblPr/>
              <a:tblGrid>
                <a:gridCol w="890209">
                  <a:extLst>
                    <a:ext uri="{9D8B030D-6E8A-4147-A177-3AD203B41FA5}">
                      <a16:colId xmlns:a16="http://schemas.microsoft.com/office/drawing/2014/main" val="754569555"/>
                    </a:ext>
                  </a:extLst>
                </a:gridCol>
                <a:gridCol w="3853371">
                  <a:extLst>
                    <a:ext uri="{9D8B030D-6E8A-4147-A177-3AD203B41FA5}">
                      <a16:colId xmlns:a16="http://schemas.microsoft.com/office/drawing/2014/main" val="2235192489"/>
                    </a:ext>
                  </a:extLst>
                </a:gridCol>
              </a:tblGrid>
              <a:tr h="569604">
                <a:tc>
                  <a:txBody>
                    <a:bodyPr/>
                    <a:lstStyle/>
                    <a:p>
                      <a:pPr algn="r" fontAlgn="base" latinLnBrk="0"/>
                      <a:r>
                        <a:rPr lang="en-US" sz="1600" b="0" dirty="0">
                          <a:effectLst/>
                        </a:rPr>
                        <a:t>Part I</a:t>
                      </a:r>
                      <a:endParaRPr lang="en-DE" sz="1600" b="0" dirty="0">
                        <a:effectLst/>
                      </a:endParaRPr>
                    </a:p>
                  </a:txBody>
                  <a:tcPr marL="137160" marR="137160" marT="137160" marB="137160" anchor="ctr">
                    <a:lnL>
                      <a:noFill/>
                    </a:lnL>
                    <a:lnR w="12700" cap="flat" cmpd="sng" algn="ctr">
                      <a:solidFill>
                        <a:schemeClr val="tx1"/>
                      </a:solidFill>
                      <a:prstDash val="solid"/>
                      <a:round/>
                      <a:headEnd type="none" w="med" len="med"/>
                      <a:tailEnd type="none" w="med" len="med"/>
                    </a:lnR>
                    <a:lnT w="3810" cap="flat" cmpd="sng" algn="ctr">
                      <a:solidFill>
                        <a:srgbClr val="E7E7E7"/>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2F7FC"/>
                    </a:solidFill>
                  </a:tcPr>
                </a:tc>
                <a:tc>
                  <a:txBody>
                    <a:bodyPr/>
                    <a:lstStyle/>
                    <a:p>
                      <a:pPr fontAlgn="base" latinLnBrk="0"/>
                      <a:r>
                        <a:rPr lang="en-US" sz="1600" b="0" dirty="0">
                          <a:effectLst/>
                        </a:rPr>
                        <a:t>Introduction: On the very idea of an </a:t>
                      </a:r>
                      <a:r>
                        <a:rPr lang="en-US" sz="1600" b="0" dirty="0" err="1">
                          <a:effectLst/>
                        </a:rPr>
                        <a:t>LoT</a:t>
                      </a:r>
                      <a:endParaRPr lang="en-US" sz="1600" b="0" dirty="0">
                        <a:effectLst/>
                      </a:endParaRPr>
                    </a:p>
                  </a:txBody>
                  <a:tcPr marL="137160" marR="137160" marT="137160" marB="137160" anchor="ctr">
                    <a:lnL w="12700" cap="flat" cmpd="sng" algn="ctr">
                      <a:solidFill>
                        <a:schemeClr val="tx1"/>
                      </a:solidFill>
                      <a:prstDash val="solid"/>
                      <a:round/>
                      <a:headEnd type="none" w="med" len="med"/>
                      <a:tailEnd type="none" w="med" len="med"/>
                    </a:lnL>
                    <a:lnR>
                      <a:noFill/>
                    </a:lnR>
                    <a:lnT w="3810" cap="flat" cmpd="sng" algn="ctr">
                      <a:solidFill>
                        <a:srgbClr val="E7E7E7"/>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2F7FC"/>
                    </a:solidFill>
                  </a:tcPr>
                </a:tc>
                <a:extLst>
                  <a:ext uri="{0D108BD9-81ED-4DB2-BD59-A6C34878D82A}">
                    <a16:rowId xmlns:a16="http://schemas.microsoft.com/office/drawing/2014/main" val="2745789497"/>
                  </a:ext>
                </a:extLst>
              </a:tr>
              <a:tr h="569604">
                <a:tc>
                  <a:txBody>
                    <a:bodyPr/>
                    <a:lstStyle/>
                    <a:p>
                      <a:pPr algn="r" fontAlgn="base" latinLnBrk="0"/>
                      <a:r>
                        <a:rPr lang="en-US" sz="1600" dirty="0">
                          <a:effectLst/>
                        </a:rPr>
                        <a:t>Part II</a:t>
                      </a:r>
                      <a:endParaRPr lang="en-DE" sz="1600" dirty="0">
                        <a:effectLst/>
                      </a:endParaRPr>
                    </a:p>
                  </a:txBody>
                  <a:tcPr marL="137160" marR="137160" marT="137160" marB="13716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base" latinLnBrk="0"/>
                      <a:r>
                        <a:rPr lang="en-US" sz="1600" dirty="0">
                          <a:effectLst/>
                        </a:rPr>
                        <a:t>Technical background</a:t>
                      </a:r>
                    </a:p>
                  </a:txBody>
                  <a:tcPr marL="137160" marR="137160" marT="137160" marB="13716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83753853"/>
                  </a:ext>
                </a:extLst>
              </a:tr>
              <a:tr h="569604">
                <a:tc>
                  <a:txBody>
                    <a:bodyPr/>
                    <a:lstStyle/>
                    <a:p>
                      <a:pPr algn="r" fontAlgn="base" latinLnBrk="0"/>
                      <a:r>
                        <a:rPr lang="en-US" sz="1600" b="0" dirty="0">
                          <a:effectLst/>
                        </a:rPr>
                        <a:t>Part III</a:t>
                      </a:r>
                    </a:p>
                  </a:txBody>
                  <a:tcPr marL="137160" marR="137160" marT="137160" marB="13716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base" latinLnBrk="0"/>
                      <a:r>
                        <a:rPr lang="en-US" sz="1600" b="0" dirty="0">
                          <a:effectLst/>
                        </a:rPr>
                        <a:t>Bayesian program induction </a:t>
                      </a:r>
                    </a:p>
                    <a:p>
                      <a:pPr fontAlgn="base" latinLnBrk="0"/>
                      <a:r>
                        <a:rPr lang="en-US" sz="1600" b="0" dirty="0">
                          <a:effectLst/>
                        </a:rPr>
                        <a:t>(LOTlib3)</a:t>
                      </a:r>
                    </a:p>
                  </a:txBody>
                  <a:tcPr marL="137160" marR="137160" marT="137160" marB="13716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12880547"/>
                  </a:ext>
                </a:extLst>
              </a:tr>
              <a:tr h="569604">
                <a:tc>
                  <a:txBody>
                    <a:bodyPr/>
                    <a:lstStyle/>
                    <a:p>
                      <a:pPr algn="r" fontAlgn="base" latinLnBrk="0"/>
                      <a:r>
                        <a:rPr lang="en-US" sz="1600" b="0" dirty="0">
                          <a:effectLst/>
                        </a:rPr>
                        <a:t>Part IV</a:t>
                      </a:r>
                    </a:p>
                  </a:txBody>
                  <a:tcPr marL="137160" marR="137160" marT="137160" marB="13716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2F7FC"/>
                    </a:solidFill>
                  </a:tcPr>
                </a:tc>
                <a:tc>
                  <a:txBody>
                    <a:bodyPr/>
                    <a:lstStyle/>
                    <a:p>
                      <a:pPr fontAlgn="base" latinLnBrk="0"/>
                      <a:r>
                        <a:rPr lang="en-US" sz="1600" b="0" dirty="0">
                          <a:effectLst/>
                        </a:rPr>
                        <a:t>Case studies</a:t>
                      </a:r>
                    </a:p>
                  </a:txBody>
                  <a:tcPr marL="137160" marR="137160" marT="137160" marB="13716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2F7FC"/>
                    </a:solidFill>
                  </a:tcPr>
                </a:tc>
                <a:extLst>
                  <a:ext uri="{0D108BD9-81ED-4DB2-BD59-A6C34878D82A}">
                    <a16:rowId xmlns:a16="http://schemas.microsoft.com/office/drawing/2014/main" val="15081506"/>
                  </a:ext>
                </a:extLst>
              </a:tr>
              <a:tr h="569604">
                <a:tc>
                  <a:txBody>
                    <a:bodyPr/>
                    <a:lstStyle/>
                    <a:p>
                      <a:pPr algn="r" fontAlgn="base" latinLnBrk="0"/>
                      <a:r>
                        <a:rPr lang="en-US" sz="1600" b="1" dirty="0">
                          <a:effectLst/>
                        </a:rPr>
                        <a:t>Part V</a:t>
                      </a:r>
                      <a:endParaRPr lang="en-DE" sz="1600" b="1" dirty="0">
                        <a:effectLst/>
                      </a:endParaRPr>
                    </a:p>
                  </a:txBody>
                  <a:tcPr marL="137160" marR="137160" marT="137160" marB="13716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fontAlgn="base" latinLnBrk="0"/>
                      <a:r>
                        <a:rPr lang="en-US" sz="1600" b="1" dirty="0">
                          <a:effectLst/>
                        </a:rPr>
                        <a:t>Summary &amp; Future prospects</a:t>
                      </a:r>
                    </a:p>
                  </a:txBody>
                  <a:tcPr marL="137160" marR="137160" marT="137160" marB="13716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523118662"/>
                  </a:ext>
                </a:extLst>
              </a:tr>
            </a:tbl>
          </a:graphicData>
        </a:graphic>
      </p:graphicFrame>
      <p:sp>
        <p:nvSpPr>
          <p:cNvPr id="4" name="Footer Placeholder 3">
            <a:extLst>
              <a:ext uri="{FF2B5EF4-FFF2-40B4-BE49-F238E27FC236}">
                <a16:creationId xmlns:a16="http://schemas.microsoft.com/office/drawing/2014/main" id="{ECE86766-9C69-D360-91B7-D91C9C4FE9BC}"/>
              </a:ext>
            </a:extLst>
          </p:cNvPr>
          <p:cNvSpPr>
            <a:spLocks noGrp="1"/>
          </p:cNvSpPr>
          <p:nvPr>
            <p:ph type="ftr" sz="quarter" idx="11"/>
          </p:nvPr>
        </p:nvSpPr>
        <p:spPr/>
        <p:txBody>
          <a:bodyPr/>
          <a:lstStyle/>
          <a:p>
            <a:r>
              <a:rPr lang="en-US"/>
              <a:t>Fausto Carcassi – A day with the pLoT</a:t>
            </a:r>
            <a:endParaRPr lang="en-DE" dirty="0"/>
          </a:p>
        </p:txBody>
      </p:sp>
      <p:sp>
        <p:nvSpPr>
          <p:cNvPr id="3" name="Content Placeholder 2">
            <a:extLst>
              <a:ext uri="{FF2B5EF4-FFF2-40B4-BE49-F238E27FC236}">
                <a16:creationId xmlns:a16="http://schemas.microsoft.com/office/drawing/2014/main" id="{52A69F5E-E11C-93DB-B49E-BD0FBCE52144}"/>
              </a:ext>
            </a:extLst>
          </p:cNvPr>
          <p:cNvSpPr txBox="1">
            <a:spLocks/>
          </p:cNvSpPr>
          <p:nvPr/>
        </p:nvSpPr>
        <p:spPr>
          <a:xfrm>
            <a:off x="838200" y="1825625"/>
            <a:ext cx="519248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Last session!</a:t>
            </a:r>
            <a:endParaRPr lang="en-DE" dirty="0"/>
          </a:p>
        </p:txBody>
      </p:sp>
    </p:spTree>
    <p:extLst>
      <p:ext uri="{BB962C8B-B14F-4D97-AF65-F5344CB8AC3E}">
        <p14:creationId xmlns:p14="http://schemas.microsoft.com/office/powerpoint/2010/main" val="34980133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394C3-3781-633F-4146-6899A444F159}"/>
              </a:ext>
            </a:extLst>
          </p:cNvPr>
          <p:cNvSpPr>
            <a:spLocks noGrp="1"/>
          </p:cNvSpPr>
          <p:nvPr>
            <p:ph type="title"/>
          </p:nvPr>
        </p:nvSpPr>
        <p:spPr/>
        <p:txBody>
          <a:bodyPr/>
          <a:lstStyle/>
          <a:p>
            <a:r>
              <a:rPr lang="it-IT" dirty="0"/>
              <a:t>The Child </a:t>
            </a:r>
            <a:r>
              <a:rPr lang="it-IT" dirty="0" err="1"/>
              <a:t>as</a:t>
            </a:r>
            <a:r>
              <a:rPr lang="it-IT" dirty="0"/>
              <a:t> Hacker</a:t>
            </a:r>
            <a:endParaRPr lang="en-DE" dirty="0"/>
          </a:p>
        </p:txBody>
      </p:sp>
      <p:sp>
        <p:nvSpPr>
          <p:cNvPr id="3" name="Text Placeholder 2">
            <a:extLst>
              <a:ext uri="{FF2B5EF4-FFF2-40B4-BE49-F238E27FC236}">
                <a16:creationId xmlns:a16="http://schemas.microsoft.com/office/drawing/2014/main" id="{743BA1AD-393B-A188-CA38-6052E6112521}"/>
              </a:ext>
            </a:extLst>
          </p:cNvPr>
          <p:cNvSpPr>
            <a:spLocks noGrp="1"/>
          </p:cNvSpPr>
          <p:nvPr>
            <p:ph type="body" idx="1"/>
          </p:nvPr>
        </p:nvSpPr>
        <p:spPr/>
        <p:txBody>
          <a:bodyPr/>
          <a:lstStyle/>
          <a:p>
            <a:endParaRPr lang="en-DE"/>
          </a:p>
        </p:txBody>
      </p:sp>
      <p:sp>
        <p:nvSpPr>
          <p:cNvPr id="4" name="Footer Placeholder 3">
            <a:extLst>
              <a:ext uri="{FF2B5EF4-FFF2-40B4-BE49-F238E27FC236}">
                <a16:creationId xmlns:a16="http://schemas.microsoft.com/office/drawing/2014/main" id="{E20E9AA2-3E48-4384-9691-D4591CB6F80D}"/>
              </a:ext>
            </a:extLst>
          </p:cNvPr>
          <p:cNvSpPr>
            <a:spLocks noGrp="1"/>
          </p:cNvSpPr>
          <p:nvPr>
            <p:ph type="ftr" sz="quarter" idx="11"/>
          </p:nvPr>
        </p:nvSpPr>
        <p:spPr/>
        <p:txBody>
          <a:bodyPr/>
          <a:lstStyle/>
          <a:p>
            <a:r>
              <a:rPr lang="en-US"/>
              <a:t>Fausto Carcassi – A day with the pLoT</a:t>
            </a:r>
            <a:endParaRPr lang="en-DE" dirty="0"/>
          </a:p>
        </p:txBody>
      </p:sp>
    </p:spTree>
    <p:extLst>
      <p:ext uri="{BB962C8B-B14F-4D97-AF65-F5344CB8AC3E}">
        <p14:creationId xmlns:p14="http://schemas.microsoft.com/office/powerpoint/2010/main" val="11276966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18ABD-68FA-E0F8-2474-1B3DF3A9105A}"/>
              </a:ext>
            </a:extLst>
          </p:cNvPr>
          <p:cNvSpPr>
            <a:spLocks noGrp="1"/>
          </p:cNvSpPr>
          <p:nvPr>
            <p:ph type="title"/>
          </p:nvPr>
        </p:nvSpPr>
        <p:spPr/>
        <p:txBody>
          <a:bodyPr/>
          <a:lstStyle/>
          <a:p>
            <a:r>
              <a:rPr lang="it-IT" dirty="0" err="1"/>
              <a:t>Starting</a:t>
            </a:r>
            <a:r>
              <a:rPr lang="it-IT" dirty="0"/>
              <a:t> point</a:t>
            </a:r>
            <a:endParaRPr lang="en-DE" dirty="0"/>
          </a:p>
        </p:txBody>
      </p:sp>
      <p:sp>
        <p:nvSpPr>
          <p:cNvPr id="3" name="Content Placeholder 2">
            <a:extLst>
              <a:ext uri="{FF2B5EF4-FFF2-40B4-BE49-F238E27FC236}">
                <a16:creationId xmlns:a16="http://schemas.microsoft.com/office/drawing/2014/main" id="{27F8EEF0-B6C4-0316-F721-D88A9B5E8FCF}"/>
              </a:ext>
            </a:extLst>
          </p:cNvPr>
          <p:cNvSpPr>
            <a:spLocks noGrp="1"/>
          </p:cNvSpPr>
          <p:nvPr>
            <p:ph idx="1"/>
          </p:nvPr>
        </p:nvSpPr>
        <p:spPr/>
        <p:txBody>
          <a:bodyPr/>
          <a:lstStyle/>
          <a:p>
            <a:pPr marL="0" indent="0">
              <a:buNone/>
            </a:pPr>
            <a:r>
              <a:rPr lang="it-IT" dirty="0"/>
              <a:t>pLoT </a:t>
            </a:r>
            <a:r>
              <a:rPr lang="it-IT" dirty="0" err="1"/>
              <a:t>is</a:t>
            </a:r>
            <a:r>
              <a:rPr lang="it-IT" dirty="0"/>
              <a:t> </a:t>
            </a:r>
            <a:r>
              <a:rPr lang="it-IT" dirty="0" err="1"/>
              <a:t>powerful</a:t>
            </a:r>
            <a:r>
              <a:rPr lang="it-IT" dirty="0"/>
              <a:t> </a:t>
            </a:r>
            <a:r>
              <a:rPr lang="it-IT" dirty="0" err="1"/>
              <a:t>but</a:t>
            </a:r>
            <a:r>
              <a:rPr lang="it-IT" dirty="0"/>
              <a:t> limited to:</a:t>
            </a:r>
          </a:p>
          <a:p>
            <a:r>
              <a:rPr lang="en-US" b="1" i="0" dirty="0">
                <a:solidFill>
                  <a:srgbClr val="242021"/>
                </a:solidFill>
                <a:effectLst/>
              </a:rPr>
              <a:t>stochastic</a:t>
            </a:r>
            <a:r>
              <a:rPr lang="en-US" b="0" i="0" dirty="0">
                <a:solidFill>
                  <a:srgbClr val="242021"/>
                </a:solidFill>
                <a:effectLst/>
              </a:rPr>
              <a:t> search </a:t>
            </a:r>
          </a:p>
          <a:p>
            <a:r>
              <a:rPr lang="en-US" b="0" i="0" dirty="0">
                <a:solidFill>
                  <a:srgbClr val="242021"/>
                </a:solidFill>
                <a:effectLst/>
              </a:rPr>
              <a:t>for </a:t>
            </a:r>
            <a:r>
              <a:rPr lang="en-US" b="1" i="0" dirty="0">
                <a:solidFill>
                  <a:srgbClr val="242021"/>
                </a:solidFill>
                <a:effectLst/>
              </a:rPr>
              <a:t>descriptions</a:t>
            </a:r>
            <a:r>
              <a:rPr lang="en-US" b="0" i="0" dirty="0">
                <a:solidFill>
                  <a:srgbClr val="242021"/>
                </a:solidFill>
                <a:effectLst/>
              </a:rPr>
              <a:t> of data</a:t>
            </a:r>
          </a:p>
          <a:p>
            <a:r>
              <a:rPr lang="en-US" dirty="0">
                <a:solidFill>
                  <a:srgbClr val="242021"/>
                </a:solidFill>
              </a:rPr>
              <a:t>with a </a:t>
            </a:r>
            <a:r>
              <a:rPr lang="en-US" b="1" dirty="0">
                <a:solidFill>
                  <a:srgbClr val="242021"/>
                </a:solidFill>
              </a:rPr>
              <a:t>simplicity</a:t>
            </a:r>
            <a:r>
              <a:rPr lang="en-US" dirty="0">
                <a:solidFill>
                  <a:srgbClr val="242021"/>
                </a:solidFill>
              </a:rPr>
              <a:t> preference</a:t>
            </a:r>
          </a:p>
          <a:p>
            <a:endParaRPr lang="it-IT" dirty="0"/>
          </a:p>
          <a:p>
            <a:pPr marL="0" indent="0">
              <a:buNone/>
            </a:pPr>
            <a:r>
              <a:rPr lang="it-IT" dirty="0" err="1"/>
              <a:t>What</a:t>
            </a:r>
            <a:r>
              <a:rPr lang="it-IT" dirty="0"/>
              <a:t> else can </a:t>
            </a:r>
            <a:r>
              <a:rPr lang="it-IT" dirty="0" err="1"/>
              <a:t>we</a:t>
            </a:r>
            <a:r>
              <a:rPr lang="it-IT" dirty="0"/>
              <a:t> do with the pLoT?</a:t>
            </a:r>
            <a:r>
              <a:rPr lang="en-US" b="0" i="0" dirty="0">
                <a:solidFill>
                  <a:srgbClr val="242021"/>
                </a:solidFill>
                <a:effectLst/>
              </a:rPr>
              <a:t> </a:t>
            </a:r>
          </a:p>
          <a:p>
            <a:r>
              <a:rPr lang="en-US" b="0" i="0" dirty="0">
                <a:solidFill>
                  <a:srgbClr val="242021"/>
                </a:solidFill>
                <a:effectLst/>
              </a:rPr>
              <a:t>pLoT production </a:t>
            </a:r>
            <a:r>
              <a:rPr lang="en-US" b="0" i="1" dirty="0">
                <a:solidFill>
                  <a:srgbClr val="242021"/>
                </a:solidFill>
                <a:effectLst/>
              </a:rPr>
              <a:t>as</a:t>
            </a:r>
            <a:r>
              <a:rPr lang="en-US" b="0" i="0" dirty="0">
                <a:solidFill>
                  <a:srgbClr val="242021"/>
                </a:solidFill>
                <a:effectLst/>
              </a:rPr>
              <a:t> computer programs</a:t>
            </a:r>
          </a:p>
          <a:p>
            <a:r>
              <a:rPr lang="en-US" dirty="0">
                <a:solidFill>
                  <a:srgbClr val="242021"/>
                </a:solidFill>
              </a:rPr>
              <a:t>Look at strategies of human programmers</a:t>
            </a:r>
            <a:r>
              <a:rPr lang="en-US" b="0" i="0" dirty="0">
                <a:solidFill>
                  <a:srgbClr val="242021"/>
                </a:solidFill>
                <a:effectLst/>
              </a:rPr>
              <a:t>!</a:t>
            </a:r>
          </a:p>
          <a:p>
            <a:pPr marL="0" indent="0">
              <a:buNone/>
            </a:pPr>
            <a:endParaRPr lang="en-DE" dirty="0"/>
          </a:p>
        </p:txBody>
      </p:sp>
      <p:sp>
        <p:nvSpPr>
          <p:cNvPr id="4" name="Footer Placeholder 3">
            <a:extLst>
              <a:ext uri="{FF2B5EF4-FFF2-40B4-BE49-F238E27FC236}">
                <a16:creationId xmlns:a16="http://schemas.microsoft.com/office/drawing/2014/main" id="{70896B14-181B-30E6-8BC2-29A3839BE310}"/>
              </a:ext>
            </a:extLst>
          </p:cNvPr>
          <p:cNvSpPr>
            <a:spLocks noGrp="1"/>
          </p:cNvSpPr>
          <p:nvPr>
            <p:ph type="ftr" sz="quarter" idx="11"/>
          </p:nvPr>
        </p:nvSpPr>
        <p:spPr/>
        <p:txBody>
          <a:bodyPr/>
          <a:lstStyle/>
          <a:p>
            <a:r>
              <a:rPr lang="en-US"/>
              <a:t>Fausto Carcassi – A day with the pLoT</a:t>
            </a:r>
            <a:endParaRPr lang="en-DE" dirty="0"/>
          </a:p>
        </p:txBody>
      </p:sp>
      <p:pic>
        <p:nvPicPr>
          <p:cNvPr id="5" name="Picture 4">
            <a:extLst>
              <a:ext uri="{FF2B5EF4-FFF2-40B4-BE49-F238E27FC236}">
                <a16:creationId xmlns:a16="http://schemas.microsoft.com/office/drawing/2014/main" id="{9D273F5F-D266-B3F1-80CE-FD0849A3ADEA}"/>
              </a:ext>
            </a:extLst>
          </p:cNvPr>
          <p:cNvPicPr>
            <a:picLocks noChangeAspect="1"/>
          </p:cNvPicPr>
          <p:nvPr/>
        </p:nvPicPr>
        <p:blipFill rotWithShape="1">
          <a:blip r:embed="rId2"/>
          <a:srcRect l="66494" t="2362" r="50" b="28946"/>
          <a:stretch/>
        </p:blipFill>
        <p:spPr>
          <a:xfrm>
            <a:off x="7736113" y="1180276"/>
            <a:ext cx="3067353" cy="4497447"/>
          </a:xfrm>
          <a:prstGeom prst="rect">
            <a:avLst/>
          </a:prstGeom>
        </p:spPr>
      </p:pic>
    </p:spTree>
    <p:extLst>
      <p:ext uri="{BB962C8B-B14F-4D97-AF65-F5344CB8AC3E}">
        <p14:creationId xmlns:p14="http://schemas.microsoft.com/office/powerpoint/2010/main" val="32617407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20601-8ACA-0DB0-5298-F00824417045}"/>
              </a:ext>
            </a:extLst>
          </p:cNvPr>
          <p:cNvSpPr>
            <a:spLocks noGrp="1"/>
          </p:cNvSpPr>
          <p:nvPr>
            <p:ph type="title"/>
          </p:nvPr>
        </p:nvSpPr>
        <p:spPr/>
        <p:txBody>
          <a:bodyPr/>
          <a:lstStyle/>
          <a:p>
            <a:r>
              <a:rPr lang="en-US" dirty="0"/>
              <a:t>The Child as Hacker</a:t>
            </a:r>
            <a:endParaRPr lang="en-DE" dirty="0"/>
          </a:p>
        </p:txBody>
      </p:sp>
      <p:sp>
        <p:nvSpPr>
          <p:cNvPr id="3" name="Content Placeholder 2">
            <a:extLst>
              <a:ext uri="{FF2B5EF4-FFF2-40B4-BE49-F238E27FC236}">
                <a16:creationId xmlns:a16="http://schemas.microsoft.com/office/drawing/2014/main" id="{FCE7E8F7-4708-DE29-5D95-2D0832D21DC9}"/>
              </a:ext>
            </a:extLst>
          </p:cNvPr>
          <p:cNvSpPr>
            <a:spLocks noGrp="1"/>
          </p:cNvSpPr>
          <p:nvPr>
            <p:ph idx="1"/>
          </p:nvPr>
        </p:nvSpPr>
        <p:spPr>
          <a:xfrm>
            <a:off x="5360610" y="1825624"/>
            <a:ext cx="6531428" cy="4304243"/>
          </a:xfrm>
        </p:spPr>
        <p:txBody>
          <a:bodyPr>
            <a:normAutofit/>
          </a:bodyPr>
          <a:lstStyle/>
          <a:p>
            <a:pPr marL="0" indent="0">
              <a:buNone/>
            </a:pPr>
            <a:r>
              <a:rPr lang="en-US" dirty="0"/>
              <a:t>Rule et al. 2020, </a:t>
            </a:r>
            <a:r>
              <a:rPr lang="en-US" i="1" dirty="0"/>
              <a:t>The Child as Hacker. </a:t>
            </a:r>
          </a:p>
          <a:p>
            <a:pPr marL="0" indent="0">
              <a:buNone/>
            </a:pPr>
            <a:r>
              <a:rPr lang="en-US" b="0" i="0" dirty="0">
                <a:solidFill>
                  <a:srgbClr val="242021"/>
                </a:solidFill>
                <a:effectLst/>
              </a:rPr>
              <a:t>Programs </a:t>
            </a:r>
            <a:r>
              <a:rPr lang="en-US" dirty="0">
                <a:solidFill>
                  <a:srgbClr val="242021"/>
                </a:solidFill>
              </a:rPr>
              <a:t>= </a:t>
            </a:r>
            <a:r>
              <a:rPr lang="en-US" b="0" i="0" dirty="0">
                <a:solidFill>
                  <a:srgbClr val="242021"/>
                </a:solidFill>
                <a:effectLst/>
              </a:rPr>
              <a:t>general-purpose representations for knowledge, inference, planning</a:t>
            </a:r>
          </a:p>
          <a:p>
            <a:pPr marL="0" indent="0">
              <a:buNone/>
            </a:pPr>
            <a:r>
              <a:rPr lang="en-US" dirty="0">
                <a:solidFill>
                  <a:srgbClr val="242021"/>
                </a:solidFill>
              </a:rPr>
              <a:t>H</a:t>
            </a:r>
            <a:r>
              <a:rPr lang="en-US" b="0" i="0" dirty="0">
                <a:solidFill>
                  <a:srgbClr val="242021"/>
                </a:solidFill>
                <a:effectLst/>
              </a:rPr>
              <a:t>uman learning = program induction</a:t>
            </a:r>
          </a:p>
          <a:p>
            <a:pPr marL="0" indent="0">
              <a:buNone/>
            </a:pPr>
            <a:r>
              <a:rPr lang="en-US" b="0" i="0" dirty="0">
                <a:solidFill>
                  <a:srgbClr val="242021"/>
                </a:solidFill>
                <a:effectLst/>
              </a:rPr>
              <a:t>Hacking</a:t>
            </a:r>
            <a:r>
              <a:rPr lang="en-US" dirty="0">
                <a:solidFill>
                  <a:srgbClr val="242021"/>
                </a:solidFill>
              </a:rPr>
              <a:t>:</a:t>
            </a:r>
            <a:r>
              <a:rPr lang="en-US" b="0" i="0" dirty="0">
                <a:solidFill>
                  <a:srgbClr val="242021"/>
                </a:solidFill>
                <a:effectLst/>
              </a:rPr>
              <a:t> </a:t>
            </a:r>
          </a:p>
          <a:p>
            <a:r>
              <a:rPr lang="en-US" b="0" i="0" dirty="0">
                <a:solidFill>
                  <a:srgbClr val="242021"/>
                </a:solidFill>
                <a:effectLst/>
              </a:rPr>
              <a:t>making code better </a:t>
            </a:r>
          </a:p>
          <a:p>
            <a:r>
              <a:rPr lang="en-US" b="0" i="0" dirty="0">
                <a:solidFill>
                  <a:srgbClr val="242021"/>
                </a:solidFill>
                <a:effectLst/>
              </a:rPr>
              <a:t>along many dimensions </a:t>
            </a:r>
          </a:p>
          <a:p>
            <a:r>
              <a:rPr lang="en-US" b="0" i="0" dirty="0">
                <a:solidFill>
                  <a:srgbClr val="242021"/>
                </a:solidFill>
                <a:effectLst/>
              </a:rPr>
              <a:t>through an open-ended and internally motivated set of goals and activities</a:t>
            </a:r>
            <a:r>
              <a:rPr lang="en-US" dirty="0">
                <a:solidFill>
                  <a:srgbClr val="242021"/>
                </a:solidFill>
              </a:rPr>
              <a:t>.</a:t>
            </a:r>
            <a:br>
              <a:rPr lang="en-US" dirty="0"/>
            </a:br>
            <a:endParaRPr lang="en-DE" dirty="0"/>
          </a:p>
        </p:txBody>
      </p:sp>
      <p:pic>
        <p:nvPicPr>
          <p:cNvPr id="5" name="Picture 4">
            <a:extLst>
              <a:ext uri="{FF2B5EF4-FFF2-40B4-BE49-F238E27FC236}">
                <a16:creationId xmlns:a16="http://schemas.microsoft.com/office/drawing/2014/main" id="{B35EB1C9-6EEC-C12E-D800-4D13E89B24C7}"/>
              </a:ext>
            </a:extLst>
          </p:cNvPr>
          <p:cNvPicPr>
            <a:picLocks noChangeAspect="1"/>
          </p:cNvPicPr>
          <p:nvPr/>
        </p:nvPicPr>
        <p:blipFill rotWithShape="1">
          <a:blip r:embed="rId2"/>
          <a:srcRect t="11717" r="33689"/>
          <a:stretch/>
        </p:blipFill>
        <p:spPr>
          <a:xfrm>
            <a:off x="668867" y="1637986"/>
            <a:ext cx="4619171" cy="4391643"/>
          </a:xfrm>
          <a:prstGeom prst="rect">
            <a:avLst/>
          </a:prstGeom>
        </p:spPr>
      </p:pic>
    </p:spTree>
    <p:extLst>
      <p:ext uri="{BB962C8B-B14F-4D97-AF65-F5344CB8AC3E}">
        <p14:creationId xmlns:p14="http://schemas.microsoft.com/office/powerpoint/2010/main" val="320258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20601-8ACA-0DB0-5298-F00824417045}"/>
              </a:ext>
            </a:extLst>
          </p:cNvPr>
          <p:cNvSpPr>
            <a:spLocks noGrp="1"/>
          </p:cNvSpPr>
          <p:nvPr>
            <p:ph type="title"/>
          </p:nvPr>
        </p:nvSpPr>
        <p:spPr/>
        <p:txBody>
          <a:bodyPr/>
          <a:lstStyle/>
          <a:p>
            <a:r>
              <a:rPr lang="en-US" dirty="0"/>
              <a:t>The Child as Hacker – New goals</a:t>
            </a:r>
            <a:endParaRPr lang="en-DE" dirty="0"/>
          </a:p>
        </p:txBody>
      </p:sp>
      <p:pic>
        <p:nvPicPr>
          <p:cNvPr id="5" name="Picture 4">
            <a:extLst>
              <a:ext uri="{FF2B5EF4-FFF2-40B4-BE49-F238E27FC236}">
                <a16:creationId xmlns:a16="http://schemas.microsoft.com/office/drawing/2014/main" id="{BA9C961C-EC6E-1D33-6DD0-D6A7A8A69E11}"/>
              </a:ext>
            </a:extLst>
          </p:cNvPr>
          <p:cNvPicPr>
            <a:picLocks noChangeAspect="1"/>
          </p:cNvPicPr>
          <p:nvPr/>
        </p:nvPicPr>
        <p:blipFill>
          <a:blip r:embed="rId2"/>
          <a:stretch>
            <a:fillRect/>
          </a:stretch>
        </p:blipFill>
        <p:spPr>
          <a:xfrm>
            <a:off x="2206775" y="1634938"/>
            <a:ext cx="7778449" cy="4970013"/>
          </a:xfrm>
          <a:prstGeom prst="rect">
            <a:avLst/>
          </a:prstGeom>
        </p:spPr>
      </p:pic>
    </p:spTree>
    <p:extLst>
      <p:ext uri="{BB962C8B-B14F-4D97-AF65-F5344CB8AC3E}">
        <p14:creationId xmlns:p14="http://schemas.microsoft.com/office/powerpoint/2010/main" val="4117087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20601-8ACA-0DB0-5298-F00824417045}"/>
              </a:ext>
            </a:extLst>
          </p:cNvPr>
          <p:cNvSpPr>
            <a:spLocks noGrp="1"/>
          </p:cNvSpPr>
          <p:nvPr>
            <p:ph type="title"/>
          </p:nvPr>
        </p:nvSpPr>
        <p:spPr/>
        <p:txBody>
          <a:bodyPr/>
          <a:lstStyle/>
          <a:p>
            <a:r>
              <a:rPr lang="en-US" dirty="0"/>
              <a:t>The Child as Hacker – New strategies</a:t>
            </a:r>
            <a:endParaRPr lang="en-DE" dirty="0"/>
          </a:p>
        </p:txBody>
      </p:sp>
      <p:pic>
        <p:nvPicPr>
          <p:cNvPr id="6" name="Picture 5">
            <a:extLst>
              <a:ext uri="{FF2B5EF4-FFF2-40B4-BE49-F238E27FC236}">
                <a16:creationId xmlns:a16="http://schemas.microsoft.com/office/drawing/2014/main" id="{D1B68D67-A927-2E37-8D56-9086F5A47709}"/>
              </a:ext>
            </a:extLst>
          </p:cNvPr>
          <p:cNvPicPr>
            <a:picLocks noChangeAspect="1"/>
          </p:cNvPicPr>
          <p:nvPr/>
        </p:nvPicPr>
        <p:blipFill>
          <a:blip r:embed="rId2"/>
          <a:stretch>
            <a:fillRect/>
          </a:stretch>
        </p:blipFill>
        <p:spPr>
          <a:xfrm>
            <a:off x="469800" y="2631611"/>
            <a:ext cx="11252399" cy="3227475"/>
          </a:xfrm>
          <a:prstGeom prst="rect">
            <a:avLst/>
          </a:prstGeom>
        </p:spPr>
      </p:pic>
    </p:spTree>
    <p:extLst>
      <p:ext uri="{BB962C8B-B14F-4D97-AF65-F5344CB8AC3E}">
        <p14:creationId xmlns:p14="http://schemas.microsoft.com/office/powerpoint/2010/main" val="2276241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8056D-9A36-FD5C-DF9F-C968F8B38C3C}"/>
              </a:ext>
            </a:extLst>
          </p:cNvPr>
          <p:cNvSpPr>
            <a:spLocks noGrp="1"/>
          </p:cNvSpPr>
          <p:nvPr>
            <p:ph type="title"/>
          </p:nvPr>
        </p:nvSpPr>
        <p:spPr/>
        <p:txBody>
          <a:bodyPr/>
          <a:lstStyle/>
          <a:p>
            <a:r>
              <a:rPr lang="en-US" dirty="0"/>
              <a:t>The Child as Hacker – New questions</a:t>
            </a:r>
            <a:endParaRPr lang="en-DE" dirty="0"/>
          </a:p>
        </p:txBody>
      </p:sp>
      <p:sp>
        <p:nvSpPr>
          <p:cNvPr id="3" name="Content Placeholder 2">
            <a:extLst>
              <a:ext uri="{FF2B5EF4-FFF2-40B4-BE49-F238E27FC236}">
                <a16:creationId xmlns:a16="http://schemas.microsoft.com/office/drawing/2014/main" id="{9DEC7106-5007-B819-D7A9-28D948CB1DF3}"/>
              </a:ext>
            </a:extLst>
          </p:cNvPr>
          <p:cNvSpPr>
            <a:spLocks noGrp="1"/>
          </p:cNvSpPr>
          <p:nvPr>
            <p:ph idx="1"/>
          </p:nvPr>
        </p:nvSpPr>
        <p:spPr>
          <a:xfrm>
            <a:off x="838200" y="1612899"/>
            <a:ext cx="10515600" cy="4671937"/>
          </a:xfrm>
        </p:spPr>
        <p:txBody>
          <a:bodyPr>
            <a:noAutofit/>
          </a:bodyPr>
          <a:lstStyle/>
          <a:p>
            <a:pPr marL="0" indent="0">
              <a:buNone/>
            </a:pPr>
            <a:r>
              <a:rPr lang="en-US" sz="2200" b="1" dirty="0"/>
              <a:t>How might traditional accounts of cognitive development be usefully reinterpreted through the lens of hacking?</a:t>
            </a:r>
            <a:r>
              <a:rPr lang="en-US" sz="2200" dirty="0"/>
              <a:t> How can core knowledge be mapped to an initial codebase? How can domain-specific knowledge be modeled as code libraries? What chains of revisions develop these libraries? How do libraries interact with each other? </a:t>
            </a:r>
            <a:r>
              <a:rPr lang="en-US" sz="2200" b="1" dirty="0"/>
              <a:t>Which hacking techniques are attested in children and when do they appear?</a:t>
            </a:r>
            <a:r>
              <a:rPr lang="en-US" sz="2200" dirty="0"/>
              <a:t> Which values? How can individual learning episodes be interpreted as improving code? </a:t>
            </a:r>
          </a:p>
          <a:p>
            <a:pPr marL="0" indent="0">
              <a:buNone/>
            </a:pPr>
            <a:endParaRPr lang="en-US" sz="2200" dirty="0"/>
          </a:p>
          <a:p>
            <a:pPr marL="0" indent="0">
              <a:buNone/>
            </a:pPr>
            <a:r>
              <a:rPr lang="en-US" sz="2200" dirty="0"/>
              <a:t>What are children’s algorithmic abilities? How do they learn in the absence of new data? What aspects of learning are data-insensitive? How do they extract information from richly structured data? What kinds of nonlocal transformations do we see? Do children ever find more complex theories before finding simpler ones? </a:t>
            </a:r>
            <a:r>
              <a:rPr lang="en-US" sz="2200" b="1" dirty="0"/>
              <a:t>How do children move around the immense space of computationally expressive hypotheses?</a:t>
            </a:r>
            <a:endParaRPr lang="en-US" sz="2200" dirty="0"/>
          </a:p>
        </p:txBody>
      </p:sp>
    </p:spTree>
    <p:extLst>
      <p:ext uri="{BB962C8B-B14F-4D97-AF65-F5344CB8AC3E}">
        <p14:creationId xmlns:p14="http://schemas.microsoft.com/office/powerpoint/2010/main" val="1777126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E4AD8-00DE-BDAE-A2C5-F08E7EB2EED4}"/>
              </a:ext>
            </a:extLst>
          </p:cNvPr>
          <p:cNvSpPr>
            <a:spLocks noGrp="1"/>
          </p:cNvSpPr>
          <p:nvPr>
            <p:ph type="title"/>
          </p:nvPr>
        </p:nvSpPr>
        <p:spPr/>
        <p:txBody>
          <a:bodyPr/>
          <a:lstStyle/>
          <a:p>
            <a:r>
              <a:rPr lang="en-US" dirty="0"/>
              <a:t>The Child as Hacker – New questions</a:t>
            </a:r>
            <a:endParaRPr lang="en-DE" dirty="0"/>
          </a:p>
        </p:txBody>
      </p:sp>
      <p:sp>
        <p:nvSpPr>
          <p:cNvPr id="3" name="Content Placeholder 2">
            <a:extLst>
              <a:ext uri="{FF2B5EF4-FFF2-40B4-BE49-F238E27FC236}">
                <a16:creationId xmlns:a16="http://schemas.microsoft.com/office/drawing/2014/main" id="{52EEB2C0-101A-AB7F-E993-D9B9C2F9C1EE}"/>
              </a:ext>
            </a:extLst>
          </p:cNvPr>
          <p:cNvSpPr>
            <a:spLocks noGrp="1"/>
          </p:cNvSpPr>
          <p:nvPr>
            <p:ph idx="1"/>
          </p:nvPr>
        </p:nvSpPr>
        <p:spPr>
          <a:xfrm>
            <a:off x="838200" y="1825625"/>
            <a:ext cx="10265229" cy="4351338"/>
          </a:xfrm>
        </p:spPr>
        <p:txBody>
          <a:bodyPr>
            <a:normAutofit fontScale="92500" lnSpcReduction="10000"/>
          </a:bodyPr>
          <a:lstStyle/>
          <a:p>
            <a:pPr marL="0" indent="0">
              <a:buNone/>
            </a:pPr>
            <a:r>
              <a:rPr lang="en-US" sz="2400" b="1" dirty="0"/>
              <a:t>How do humans program?</a:t>
            </a:r>
            <a:r>
              <a:rPr lang="en-US" sz="2400" dirty="0"/>
              <a:t> What techniques do they use? What do they value in good code? How do they search the space of programs? Does the use of many techniques make search more effective? </a:t>
            </a:r>
          </a:p>
          <a:p>
            <a:pPr marL="0" indent="0">
              <a:buNone/>
            </a:pPr>
            <a:endParaRPr lang="en-US" sz="2400" dirty="0"/>
          </a:p>
          <a:p>
            <a:pPr marL="0" indent="0">
              <a:buNone/>
            </a:pPr>
            <a:r>
              <a:rPr lang="en-US" sz="2400" dirty="0"/>
              <a:t>How can the discoveries of computer science best inform models of human cognition? For example, what remains to be learned about human cognition from the study of compilers, type systems, or databases? How can we use the vocabulary of programming and programming languages to more precisely characterize the representational resources supporting human cognition? </a:t>
            </a:r>
            <a:r>
              <a:rPr lang="en-US" sz="2400" b="1" dirty="0"/>
              <a:t>Are things like variable binding, symbolic pattern matching, or continuations cognitively primitive?</a:t>
            </a:r>
            <a:r>
              <a:rPr lang="en-US" sz="2400" dirty="0"/>
              <a:t> If so, are they generally available or used only for specific domains? How does the mind integrate symbolic/discrete and statistical/continuous information during learning? What kinds of goals do children have in learning? </a:t>
            </a:r>
            <a:endParaRPr lang="en-DE" dirty="0"/>
          </a:p>
        </p:txBody>
      </p:sp>
      <p:sp>
        <p:nvSpPr>
          <p:cNvPr id="4" name="Footer Placeholder 3">
            <a:extLst>
              <a:ext uri="{FF2B5EF4-FFF2-40B4-BE49-F238E27FC236}">
                <a16:creationId xmlns:a16="http://schemas.microsoft.com/office/drawing/2014/main" id="{F75CAE59-CB64-0AEB-249A-E674D13F4B28}"/>
              </a:ext>
            </a:extLst>
          </p:cNvPr>
          <p:cNvSpPr>
            <a:spLocks noGrp="1"/>
          </p:cNvSpPr>
          <p:nvPr>
            <p:ph type="ftr" sz="quarter" idx="11"/>
          </p:nvPr>
        </p:nvSpPr>
        <p:spPr/>
        <p:txBody>
          <a:bodyPr/>
          <a:lstStyle/>
          <a:p>
            <a:r>
              <a:rPr lang="en-US"/>
              <a:t>Fausto Carcassi – A day with the pLoT</a:t>
            </a:r>
            <a:endParaRPr lang="en-DE" dirty="0"/>
          </a:p>
        </p:txBody>
      </p:sp>
    </p:spTree>
    <p:extLst>
      <p:ext uri="{BB962C8B-B14F-4D97-AF65-F5344CB8AC3E}">
        <p14:creationId xmlns:p14="http://schemas.microsoft.com/office/powerpoint/2010/main" val="32606604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CA5B5-D61B-1A3A-276E-09D5EEEFFA78}"/>
              </a:ext>
            </a:extLst>
          </p:cNvPr>
          <p:cNvSpPr>
            <a:spLocks noGrp="1"/>
          </p:cNvSpPr>
          <p:nvPr>
            <p:ph type="title"/>
          </p:nvPr>
        </p:nvSpPr>
        <p:spPr/>
        <p:txBody>
          <a:bodyPr/>
          <a:lstStyle/>
          <a:p>
            <a:r>
              <a:rPr lang="en-US" dirty="0"/>
              <a:t>Conclusions</a:t>
            </a:r>
            <a:endParaRPr lang="en-DE" dirty="0"/>
          </a:p>
        </p:txBody>
      </p:sp>
      <p:sp>
        <p:nvSpPr>
          <p:cNvPr id="3" name="Text Placeholder 2">
            <a:extLst>
              <a:ext uri="{FF2B5EF4-FFF2-40B4-BE49-F238E27FC236}">
                <a16:creationId xmlns:a16="http://schemas.microsoft.com/office/drawing/2014/main" id="{E07102D5-2393-1F7C-FC3C-FE2EADDA8F40}"/>
              </a:ext>
            </a:extLst>
          </p:cNvPr>
          <p:cNvSpPr>
            <a:spLocks noGrp="1"/>
          </p:cNvSpPr>
          <p:nvPr>
            <p:ph type="body" idx="1"/>
          </p:nvPr>
        </p:nvSpPr>
        <p:spPr/>
        <p:txBody>
          <a:bodyPr/>
          <a:lstStyle/>
          <a:p>
            <a:endParaRPr lang="en-DE"/>
          </a:p>
        </p:txBody>
      </p:sp>
      <p:sp>
        <p:nvSpPr>
          <p:cNvPr id="4" name="Footer Placeholder 3">
            <a:extLst>
              <a:ext uri="{FF2B5EF4-FFF2-40B4-BE49-F238E27FC236}">
                <a16:creationId xmlns:a16="http://schemas.microsoft.com/office/drawing/2014/main" id="{F049E110-324C-259D-406B-31182BDBF24D}"/>
              </a:ext>
            </a:extLst>
          </p:cNvPr>
          <p:cNvSpPr>
            <a:spLocks noGrp="1"/>
          </p:cNvSpPr>
          <p:nvPr>
            <p:ph type="ftr" sz="quarter" idx="11"/>
          </p:nvPr>
        </p:nvSpPr>
        <p:spPr/>
        <p:txBody>
          <a:bodyPr/>
          <a:lstStyle/>
          <a:p>
            <a:r>
              <a:rPr lang="en-US"/>
              <a:t>Fausto Carcassi – A day with the pLoT</a:t>
            </a:r>
            <a:endParaRPr lang="en-DE" dirty="0"/>
          </a:p>
        </p:txBody>
      </p:sp>
    </p:spTree>
    <p:extLst>
      <p:ext uri="{BB962C8B-B14F-4D97-AF65-F5344CB8AC3E}">
        <p14:creationId xmlns:p14="http://schemas.microsoft.com/office/powerpoint/2010/main" val="25869603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A7588-EBB0-4216-8AE9-999BA4E6F09B}"/>
              </a:ext>
            </a:extLst>
          </p:cNvPr>
          <p:cNvSpPr>
            <a:spLocks noGrp="1"/>
          </p:cNvSpPr>
          <p:nvPr>
            <p:ph type="title"/>
          </p:nvPr>
        </p:nvSpPr>
        <p:spPr/>
        <p:txBody>
          <a:bodyPr/>
          <a:lstStyle/>
          <a:p>
            <a:r>
              <a:rPr lang="en-US" dirty="0"/>
              <a:t>Sources of empirical evidence</a:t>
            </a:r>
            <a:endParaRPr lang="en-DE" dirty="0"/>
          </a:p>
        </p:txBody>
      </p:sp>
      <p:sp>
        <p:nvSpPr>
          <p:cNvPr id="3" name="Content Placeholder 2">
            <a:extLst>
              <a:ext uri="{FF2B5EF4-FFF2-40B4-BE49-F238E27FC236}">
                <a16:creationId xmlns:a16="http://schemas.microsoft.com/office/drawing/2014/main" id="{C63A5FDE-0949-2C05-F7BC-5B5ABA00AF9D}"/>
              </a:ext>
            </a:extLst>
          </p:cNvPr>
          <p:cNvSpPr>
            <a:spLocks noGrp="1"/>
          </p:cNvSpPr>
          <p:nvPr>
            <p:ph idx="1"/>
          </p:nvPr>
        </p:nvSpPr>
        <p:spPr/>
        <p:txBody>
          <a:bodyPr/>
          <a:lstStyle/>
          <a:p>
            <a:pPr marL="0" indent="0">
              <a:buNone/>
            </a:pPr>
            <a:r>
              <a:rPr lang="en-US" dirty="0"/>
              <a:t>Models based on </a:t>
            </a:r>
            <a:r>
              <a:rPr lang="en-US" dirty="0" err="1"/>
              <a:t>pLoT</a:t>
            </a:r>
            <a:r>
              <a:rPr lang="en-US" dirty="0"/>
              <a:t> can explain…</a:t>
            </a:r>
          </a:p>
          <a:p>
            <a:r>
              <a:rPr lang="en-US" dirty="0"/>
              <a:t>Experimental data</a:t>
            </a:r>
          </a:p>
          <a:p>
            <a:pPr lvl="1"/>
            <a:r>
              <a:rPr lang="en-US" dirty="0"/>
              <a:t>Error rates</a:t>
            </a:r>
          </a:p>
          <a:p>
            <a:pPr lvl="1"/>
            <a:r>
              <a:rPr lang="en-US" dirty="0"/>
              <a:t>Learning speed</a:t>
            </a:r>
          </a:p>
          <a:p>
            <a:r>
              <a:rPr lang="en-US" dirty="0"/>
              <a:t>Language acquisition data</a:t>
            </a:r>
          </a:p>
          <a:p>
            <a:r>
              <a:rPr lang="en-US" dirty="0"/>
              <a:t>Typological distribution</a:t>
            </a:r>
          </a:p>
          <a:p>
            <a:pPr lvl="1"/>
            <a:r>
              <a:rPr lang="en-US" dirty="0"/>
              <a:t>Attested category systems simpler under an </a:t>
            </a:r>
            <a:r>
              <a:rPr lang="en-US" dirty="0" err="1"/>
              <a:t>LoT</a:t>
            </a:r>
            <a:endParaRPr lang="en-US" dirty="0"/>
          </a:p>
          <a:p>
            <a:r>
              <a:rPr lang="en-US" dirty="0"/>
              <a:t>What else?</a:t>
            </a:r>
            <a:endParaRPr lang="en-DE" dirty="0"/>
          </a:p>
        </p:txBody>
      </p:sp>
      <p:sp>
        <p:nvSpPr>
          <p:cNvPr id="4" name="Footer Placeholder 3">
            <a:extLst>
              <a:ext uri="{FF2B5EF4-FFF2-40B4-BE49-F238E27FC236}">
                <a16:creationId xmlns:a16="http://schemas.microsoft.com/office/drawing/2014/main" id="{1CCCB614-70E6-67FA-8735-EEB6B1A53361}"/>
              </a:ext>
            </a:extLst>
          </p:cNvPr>
          <p:cNvSpPr>
            <a:spLocks noGrp="1"/>
          </p:cNvSpPr>
          <p:nvPr>
            <p:ph type="ftr" sz="quarter" idx="11"/>
          </p:nvPr>
        </p:nvSpPr>
        <p:spPr/>
        <p:txBody>
          <a:bodyPr/>
          <a:lstStyle/>
          <a:p>
            <a:r>
              <a:rPr lang="en-US"/>
              <a:t>Fausto Carcassi – A day with the pLoT</a:t>
            </a:r>
            <a:endParaRPr lang="en-DE" dirty="0"/>
          </a:p>
        </p:txBody>
      </p:sp>
    </p:spTree>
    <p:extLst>
      <p:ext uri="{BB962C8B-B14F-4D97-AF65-F5344CB8AC3E}">
        <p14:creationId xmlns:p14="http://schemas.microsoft.com/office/powerpoint/2010/main" val="4281050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FF172-55D6-4F4E-A68B-028620CDE4E9}"/>
              </a:ext>
            </a:extLst>
          </p:cNvPr>
          <p:cNvSpPr>
            <a:spLocks noGrp="1"/>
          </p:cNvSpPr>
          <p:nvPr>
            <p:ph type="title"/>
          </p:nvPr>
        </p:nvSpPr>
        <p:spPr/>
        <p:txBody>
          <a:bodyPr/>
          <a:lstStyle/>
          <a:p>
            <a:r>
              <a:rPr lang="en-US" dirty="0"/>
              <a:t>Learning a rule</a:t>
            </a:r>
            <a:endParaRPr lang="en-DE" dirty="0"/>
          </a:p>
        </p:txBody>
      </p:sp>
      <p:sp>
        <p:nvSpPr>
          <p:cNvPr id="3" name="Content Placeholder 2">
            <a:extLst>
              <a:ext uri="{FF2B5EF4-FFF2-40B4-BE49-F238E27FC236}">
                <a16:creationId xmlns:a16="http://schemas.microsoft.com/office/drawing/2014/main" id="{3DE37FB7-D968-427B-85D1-20BC520A77E4}"/>
              </a:ext>
            </a:extLst>
          </p:cNvPr>
          <p:cNvSpPr>
            <a:spLocks noGrp="1"/>
          </p:cNvSpPr>
          <p:nvPr>
            <p:ph idx="1"/>
          </p:nvPr>
        </p:nvSpPr>
        <p:spPr>
          <a:xfrm>
            <a:off x="838200" y="1825624"/>
            <a:ext cx="5836154" cy="4702437"/>
          </a:xfrm>
        </p:spPr>
        <p:txBody>
          <a:bodyPr>
            <a:normAutofit/>
          </a:bodyPr>
          <a:lstStyle/>
          <a:p>
            <a:pPr marL="0" indent="0">
              <a:buNone/>
            </a:pPr>
            <a:r>
              <a:rPr lang="en-US" sz="1400" dirty="0"/>
              <a:t>Robert Feldman </a:t>
            </a:r>
            <a:r>
              <a:rPr lang="en-US" sz="1400" dirty="0">
                <a:sym typeface="Wingdings" panose="05000000000000000000" pitchFamily="2" charset="2"/>
              </a:rPr>
              <a:t> Dr Feldman</a:t>
            </a:r>
          </a:p>
          <a:p>
            <a:pPr marL="0" indent="0">
              <a:buNone/>
            </a:pPr>
            <a:r>
              <a:rPr lang="en-US" sz="1400" dirty="0">
                <a:sym typeface="Wingdings" panose="05000000000000000000" pitchFamily="2" charset="2"/>
              </a:rPr>
              <a:t>Ruth </a:t>
            </a:r>
            <a:r>
              <a:rPr lang="en-US" sz="1400" dirty="0" err="1">
                <a:sym typeface="Wingdings" panose="05000000000000000000" pitchFamily="2" charset="2"/>
              </a:rPr>
              <a:t>Millican</a:t>
            </a:r>
            <a:r>
              <a:rPr lang="en-US" sz="1400" dirty="0">
                <a:sym typeface="Wingdings" panose="05000000000000000000" pitchFamily="2" charset="2"/>
              </a:rPr>
              <a:t>  Dr Millikan</a:t>
            </a:r>
          </a:p>
          <a:p>
            <a:pPr marL="0" indent="0">
              <a:buNone/>
            </a:pPr>
            <a:r>
              <a:rPr lang="en-US" sz="1400" dirty="0">
                <a:sym typeface="Wingdings" panose="05000000000000000000" pitchFamily="2" charset="2"/>
              </a:rPr>
              <a:t>Joanna Newsom  </a:t>
            </a:r>
            <a:r>
              <a:rPr lang="en-US" sz="1400" dirty="0" err="1">
                <a:sym typeface="Wingdings" panose="05000000000000000000" pitchFamily="2" charset="2"/>
              </a:rPr>
              <a:t>Dj</a:t>
            </a:r>
            <a:r>
              <a:rPr lang="en-US" sz="1400" dirty="0">
                <a:sym typeface="Wingdings" panose="05000000000000000000" pitchFamily="2" charset="2"/>
              </a:rPr>
              <a:t> Newsom</a:t>
            </a:r>
          </a:p>
          <a:p>
            <a:pPr marL="0" indent="0">
              <a:buNone/>
            </a:pPr>
            <a:r>
              <a:rPr lang="en-US" sz="1400" dirty="0">
                <a:sym typeface="Wingdings" panose="05000000000000000000" pitchFamily="2" charset="2"/>
              </a:rPr>
              <a:t>“Dr &lt;</a:t>
            </a:r>
            <a:r>
              <a:rPr lang="en-US" sz="1400" i="1" dirty="0">
                <a:sym typeface="Wingdings" panose="05000000000000000000" pitchFamily="2" charset="2"/>
              </a:rPr>
              <a:t>last name&gt;” </a:t>
            </a:r>
            <a:r>
              <a:rPr lang="en-US" sz="1400" b="1" dirty="0">
                <a:sym typeface="Wingdings" panose="05000000000000000000" pitchFamily="2" charset="2"/>
              </a:rPr>
              <a:t>or</a:t>
            </a:r>
            <a:r>
              <a:rPr lang="en-US" sz="1400" dirty="0">
                <a:sym typeface="Wingdings" panose="05000000000000000000" pitchFamily="2" charset="2"/>
              </a:rPr>
              <a:t> “D&lt;</a:t>
            </a:r>
            <a:r>
              <a:rPr lang="en-US" sz="1400" i="1" dirty="0">
                <a:sym typeface="Wingdings" panose="05000000000000000000" pitchFamily="2" charset="2"/>
              </a:rPr>
              <a:t>first letter of first name&gt; &lt;last name&gt;</a:t>
            </a:r>
            <a:r>
              <a:rPr lang="en-US" sz="1400" dirty="0">
                <a:sym typeface="Wingdings" panose="05000000000000000000" pitchFamily="2" charset="2"/>
              </a:rPr>
              <a:t>”?</a:t>
            </a:r>
          </a:p>
          <a:p>
            <a:endParaRPr lang="en-US" sz="1400" dirty="0">
              <a:sym typeface="Wingdings" panose="05000000000000000000" pitchFamily="2" charset="2"/>
            </a:endParaRPr>
          </a:p>
          <a:p>
            <a:pPr marL="0" indent="0">
              <a:buNone/>
            </a:pPr>
            <a:r>
              <a:rPr lang="en-US" sz="1400" dirty="0">
                <a:sym typeface="Wingdings" panose="05000000000000000000" pitchFamily="2" charset="2"/>
              </a:rPr>
              <a:t>6 @ 2 = 12</a:t>
            </a:r>
          </a:p>
          <a:p>
            <a:pPr marL="0" indent="0">
              <a:buNone/>
            </a:pPr>
            <a:r>
              <a:rPr lang="en-US" sz="1400" dirty="0">
                <a:sym typeface="Wingdings" panose="05000000000000000000" pitchFamily="2" charset="2"/>
              </a:rPr>
              <a:t>3 @ 4 = 12</a:t>
            </a:r>
          </a:p>
          <a:p>
            <a:pPr marL="0" indent="0">
              <a:buNone/>
            </a:pPr>
            <a:r>
              <a:rPr lang="en-US" sz="1400" dirty="0">
                <a:sym typeface="Wingdings" panose="05000000000000000000" pitchFamily="2" charset="2"/>
              </a:rPr>
              <a:t>10 @ 2 = 12</a:t>
            </a:r>
          </a:p>
          <a:p>
            <a:pPr marL="0" indent="0">
              <a:buNone/>
            </a:pPr>
            <a:r>
              <a:rPr lang="en-US" sz="1400" dirty="0">
                <a:sym typeface="Wingdings" panose="05000000000000000000" pitchFamily="2" charset="2"/>
              </a:rPr>
              <a:t>@ = multiplication </a:t>
            </a:r>
            <a:r>
              <a:rPr lang="en-US" sz="1400" b="1" dirty="0">
                <a:sym typeface="Wingdings" panose="05000000000000000000" pitchFamily="2" charset="2"/>
              </a:rPr>
              <a:t>or</a:t>
            </a:r>
            <a:r>
              <a:rPr lang="en-US" sz="1400" dirty="0">
                <a:sym typeface="Wingdings" panose="05000000000000000000" pitchFamily="2" charset="2"/>
              </a:rPr>
              <a:t> </a:t>
            </a:r>
          </a:p>
          <a:p>
            <a:pPr marL="0" indent="0">
              <a:buNone/>
            </a:pPr>
            <a:r>
              <a:rPr lang="en-US" sz="1400" dirty="0">
                <a:sym typeface="Wingdings" panose="05000000000000000000" pitchFamily="2" charset="2"/>
              </a:rPr>
              <a:t>return 12?</a:t>
            </a:r>
            <a:endParaRPr lang="en-US" sz="1400" dirty="0"/>
          </a:p>
        </p:txBody>
      </p:sp>
      <p:sp>
        <p:nvSpPr>
          <p:cNvPr id="4" name="Footer Placeholder 3">
            <a:extLst>
              <a:ext uri="{FF2B5EF4-FFF2-40B4-BE49-F238E27FC236}">
                <a16:creationId xmlns:a16="http://schemas.microsoft.com/office/drawing/2014/main" id="{E8572020-6DDC-C140-0DEB-012535DB7410}"/>
              </a:ext>
            </a:extLst>
          </p:cNvPr>
          <p:cNvSpPr>
            <a:spLocks noGrp="1"/>
          </p:cNvSpPr>
          <p:nvPr>
            <p:ph type="ftr" sz="quarter" idx="11"/>
          </p:nvPr>
        </p:nvSpPr>
        <p:spPr/>
        <p:txBody>
          <a:bodyPr/>
          <a:lstStyle/>
          <a:p>
            <a:r>
              <a:rPr lang="en-US"/>
              <a:t>Fausto Carcassi – A day with the pLoT</a:t>
            </a:r>
            <a:endParaRPr lang="en-DE"/>
          </a:p>
        </p:txBody>
      </p:sp>
      <p:sp>
        <p:nvSpPr>
          <p:cNvPr id="5" name="Slide Number Placeholder 4">
            <a:extLst>
              <a:ext uri="{FF2B5EF4-FFF2-40B4-BE49-F238E27FC236}">
                <a16:creationId xmlns:a16="http://schemas.microsoft.com/office/drawing/2014/main" id="{D49F5EAD-5A1F-ED0B-2FD4-D5B3AD28DEDE}"/>
              </a:ext>
            </a:extLst>
          </p:cNvPr>
          <p:cNvSpPr>
            <a:spLocks noGrp="1"/>
          </p:cNvSpPr>
          <p:nvPr>
            <p:ph type="sldNum" sz="quarter" idx="12"/>
          </p:nvPr>
        </p:nvSpPr>
        <p:spPr/>
        <p:txBody>
          <a:bodyPr/>
          <a:lstStyle/>
          <a:p>
            <a:fld id="{87C6F9F5-FD91-41AF-9631-9F406EBEB36A}" type="slidenum">
              <a:rPr lang="en-DE" smtClean="0"/>
              <a:t>29</a:t>
            </a:fld>
            <a:endParaRPr lang="en-DE"/>
          </a:p>
        </p:txBody>
      </p:sp>
      <p:grpSp>
        <p:nvGrpSpPr>
          <p:cNvPr id="18" name="Group 17">
            <a:extLst>
              <a:ext uri="{FF2B5EF4-FFF2-40B4-BE49-F238E27FC236}">
                <a16:creationId xmlns:a16="http://schemas.microsoft.com/office/drawing/2014/main" id="{F30D6D8B-6BB0-62C8-009C-FD9AFBF336D7}"/>
              </a:ext>
            </a:extLst>
          </p:cNvPr>
          <p:cNvGrpSpPr/>
          <p:nvPr/>
        </p:nvGrpSpPr>
        <p:grpSpPr>
          <a:xfrm>
            <a:off x="7303461" y="1664970"/>
            <a:ext cx="1511548" cy="1574717"/>
            <a:chOff x="7453442" y="1420331"/>
            <a:chExt cx="1511548" cy="1574717"/>
          </a:xfrm>
        </p:grpSpPr>
        <p:pic>
          <p:nvPicPr>
            <p:cNvPr id="6" name="Picture 5">
              <a:extLst>
                <a:ext uri="{FF2B5EF4-FFF2-40B4-BE49-F238E27FC236}">
                  <a16:creationId xmlns:a16="http://schemas.microsoft.com/office/drawing/2014/main" id="{949123C0-AFC7-4A7A-136F-675181353664}"/>
                </a:ext>
              </a:extLst>
            </p:cNvPr>
            <p:cNvPicPr>
              <a:picLocks noChangeAspect="1"/>
            </p:cNvPicPr>
            <p:nvPr/>
          </p:nvPicPr>
          <p:blipFill>
            <a:blip r:embed="rId2"/>
            <a:stretch>
              <a:fillRect/>
            </a:stretch>
          </p:blipFill>
          <p:spPr>
            <a:xfrm>
              <a:off x="7807832" y="1420331"/>
              <a:ext cx="802768" cy="1301038"/>
            </a:xfrm>
            <a:prstGeom prst="rect">
              <a:avLst/>
            </a:prstGeom>
          </p:spPr>
        </p:pic>
        <p:sp>
          <p:nvSpPr>
            <p:cNvPr id="8" name="TextBox 7">
              <a:extLst>
                <a:ext uri="{FF2B5EF4-FFF2-40B4-BE49-F238E27FC236}">
                  <a16:creationId xmlns:a16="http://schemas.microsoft.com/office/drawing/2014/main" id="{22AD872F-7442-FCBB-4850-5AF4DE0773DE}"/>
                </a:ext>
              </a:extLst>
            </p:cNvPr>
            <p:cNvSpPr txBox="1"/>
            <p:nvPr/>
          </p:nvSpPr>
          <p:spPr>
            <a:xfrm>
              <a:off x="7453442" y="2687271"/>
              <a:ext cx="1511548" cy="307777"/>
            </a:xfrm>
            <a:prstGeom prst="rect">
              <a:avLst/>
            </a:prstGeom>
            <a:noFill/>
          </p:spPr>
          <p:txBody>
            <a:bodyPr wrap="square" rtlCol="0">
              <a:spAutoFit/>
            </a:bodyPr>
            <a:lstStyle/>
            <a:p>
              <a:pPr algn="ctr"/>
              <a:r>
                <a:rPr lang="en-US" sz="1400" dirty="0"/>
                <a:t>Lake et al (2015)</a:t>
              </a:r>
              <a:endParaRPr lang="en-DE" sz="1400" dirty="0"/>
            </a:p>
          </p:txBody>
        </p:sp>
      </p:grpSp>
      <p:grpSp>
        <p:nvGrpSpPr>
          <p:cNvPr id="20" name="Group 19">
            <a:extLst>
              <a:ext uri="{FF2B5EF4-FFF2-40B4-BE49-F238E27FC236}">
                <a16:creationId xmlns:a16="http://schemas.microsoft.com/office/drawing/2014/main" id="{28D6E2DB-1B26-06B2-E117-6E64A2BF4CB5}"/>
              </a:ext>
            </a:extLst>
          </p:cNvPr>
          <p:cNvGrpSpPr/>
          <p:nvPr/>
        </p:nvGrpSpPr>
        <p:grpSpPr>
          <a:xfrm>
            <a:off x="6338433" y="3914818"/>
            <a:ext cx="1657725" cy="1573607"/>
            <a:chOff x="5147287" y="3535609"/>
            <a:chExt cx="1657725" cy="1573607"/>
          </a:xfrm>
        </p:grpSpPr>
        <p:pic>
          <p:nvPicPr>
            <p:cNvPr id="7" name="Picture 6">
              <a:extLst>
                <a:ext uri="{FF2B5EF4-FFF2-40B4-BE49-F238E27FC236}">
                  <a16:creationId xmlns:a16="http://schemas.microsoft.com/office/drawing/2014/main" id="{C30BCE87-9249-6B59-C2C4-AEC7656FA52B}"/>
                </a:ext>
              </a:extLst>
            </p:cNvPr>
            <p:cNvPicPr>
              <a:picLocks noChangeAspect="1"/>
            </p:cNvPicPr>
            <p:nvPr/>
          </p:nvPicPr>
          <p:blipFill>
            <a:blip r:embed="rId3"/>
            <a:stretch>
              <a:fillRect/>
            </a:stretch>
          </p:blipFill>
          <p:spPr>
            <a:xfrm>
              <a:off x="5147287" y="3535609"/>
              <a:ext cx="1657725" cy="1204275"/>
            </a:xfrm>
            <a:prstGeom prst="rect">
              <a:avLst/>
            </a:prstGeom>
          </p:spPr>
        </p:pic>
        <p:sp>
          <p:nvSpPr>
            <p:cNvPr id="9" name="TextBox 8">
              <a:extLst>
                <a:ext uri="{FF2B5EF4-FFF2-40B4-BE49-F238E27FC236}">
                  <a16:creationId xmlns:a16="http://schemas.microsoft.com/office/drawing/2014/main" id="{4D43B024-92CD-4BF0-9CF7-3B06AFAD1891}"/>
                </a:ext>
              </a:extLst>
            </p:cNvPr>
            <p:cNvSpPr txBox="1"/>
            <p:nvPr/>
          </p:nvSpPr>
          <p:spPr>
            <a:xfrm>
              <a:off x="5174119" y="4739884"/>
              <a:ext cx="1604060" cy="369332"/>
            </a:xfrm>
            <a:prstGeom prst="rect">
              <a:avLst/>
            </a:prstGeom>
            <a:noFill/>
          </p:spPr>
          <p:txBody>
            <a:bodyPr wrap="square" rtlCol="0">
              <a:spAutoFit/>
            </a:bodyPr>
            <a:lstStyle/>
            <a:p>
              <a:pPr algn="ctr"/>
              <a:r>
                <a:rPr lang="en-US" dirty="0"/>
                <a:t>Classification</a:t>
              </a:r>
              <a:endParaRPr lang="en-DE" dirty="0"/>
            </a:p>
          </p:txBody>
        </p:sp>
      </p:grpSp>
      <p:grpSp>
        <p:nvGrpSpPr>
          <p:cNvPr id="21" name="Group 20">
            <a:extLst>
              <a:ext uri="{FF2B5EF4-FFF2-40B4-BE49-F238E27FC236}">
                <a16:creationId xmlns:a16="http://schemas.microsoft.com/office/drawing/2014/main" id="{25D96B8D-6913-12FC-72B6-5754AE1566BB}"/>
              </a:ext>
            </a:extLst>
          </p:cNvPr>
          <p:cNvGrpSpPr/>
          <p:nvPr/>
        </p:nvGrpSpPr>
        <p:grpSpPr>
          <a:xfrm>
            <a:off x="8369636" y="3673650"/>
            <a:ext cx="1604060" cy="2116414"/>
            <a:chOff x="7407185" y="3402704"/>
            <a:chExt cx="1604060" cy="2116414"/>
          </a:xfrm>
        </p:grpSpPr>
        <p:pic>
          <p:nvPicPr>
            <p:cNvPr id="10" name="Picture 9">
              <a:extLst>
                <a:ext uri="{FF2B5EF4-FFF2-40B4-BE49-F238E27FC236}">
                  <a16:creationId xmlns:a16="http://schemas.microsoft.com/office/drawing/2014/main" id="{E62569A6-5FE8-ADB2-504E-1B177A44F6AF}"/>
                </a:ext>
              </a:extLst>
            </p:cNvPr>
            <p:cNvPicPr>
              <a:picLocks noChangeAspect="1"/>
            </p:cNvPicPr>
            <p:nvPr/>
          </p:nvPicPr>
          <p:blipFill>
            <a:blip r:embed="rId4"/>
            <a:stretch>
              <a:fillRect/>
            </a:stretch>
          </p:blipFill>
          <p:spPr>
            <a:xfrm>
              <a:off x="7654347" y="3402704"/>
              <a:ext cx="1109737" cy="1470083"/>
            </a:xfrm>
            <a:prstGeom prst="rect">
              <a:avLst/>
            </a:prstGeom>
          </p:spPr>
        </p:pic>
        <p:sp>
          <p:nvSpPr>
            <p:cNvPr id="11" name="TextBox 10">
              <a:extLst>
                <a:ext uri="{FF2B5EF4-FFF2-40B4-BE49-F238E27FC236}">
                  <a16:creationId xmlns:a16="http://schemas.microsoft.com/office/drawing/2014/main" id="{E16EB7BD-206D-2550-A43D-31E591139605}"/>
                </a:ext>
              </a:extLst>
            </p:cNvPr>
            <p:cNvSpPr txBox="1"/>
            <p:nvPr/>
          </p:nvSpPr>
          <p:spPr>
            <a:xfrm>
              <a:off x="7407185" y="4872787"/>
              <a:ext cx="1604060" cy="646331"/>
            </a:xfrm>
            <a:prstGeom prst="rect">
              <a:avLst/>
            </a:prstGeom>
            <a:noFill/>
          </p:spPr>
          <p:txBody>
            <a:bodyPr wrap="square" rtlCol="0">
              <a:spAutoFit/>
            </a:bodyPr>
            <a:lstStyle/>
            <a:p>
              <a:pPr algn="ctr"/>
              <a:r>
                <a:rPr lang="en-US" dirty="0"/>
                <a:t>Example generation</a:t>
              </a:r>
              <a:endParaRPr lang="en-DE" dirty="0"/>
            </a:p>
          </p:txBody>
        </p:sp>
      </p:grpSp>
      <p:grpSp>
        <p:nvGrpSpPr>
          <p:cNvPr id="22" name="Group 21">
            <a:extLst>
              <a:ext uri="{FF2B5EF4-FFF2-40B4-BE49-F238E27FC236}">
                <a16:creationId xmlns:a16="http://schemas.microsoft.com/office/drawing/2014/main" id="{FBA8DC85-7BA6-47C6-DA8F-E863FD77B333}"/>
              </a:ext>
            </a:extLst>
          </p:cNvPr>
          <p:cNvGrpSpPr/>
          <p:nvPr/>
        </p:nvGrpSpPr>
        <p:grpSpPr>
          <a:xfrm>
            <a:off x="9967686" y="3761127"/>
            <a:ext cx="1604060" cy="1660328"/>
            <a:chOff x="9613419" y="3506800"/>
            <a:chExt cx="1604060" cy="1660328"/>
          </a:xfrm>
        </p:grpSpPr>
        <p:pic>
          <p:nvPicPr>
            <p:cNvPr id="12" name="Picture 11">
              <a:extLst>
                <a:ext uri="{FF2B5EF4-FFF2-40B4-BE49-F238E27FC236}">
                  <a16:creationId xmlns:a16="http://schemas.microsoft.com/office/drawing/2014/main" id="{DB79C5DA-9A32-F205-B393-EDF90ABE2D6B}"/>
                </a:ext>
              </a:extLst>
            </p:cNvPr>
            <p:cNvPicPr>
              <a:picLocks noChangeAspect="1"/>
            </p:cNvPicPr>
            <p:nvPr/>
          </p:nvPicPr>
          <p:blipFill>
            <a:blip r:embed="rId5"/>
            <a:stretch>
              <a:fillRect/>
            </a:stretch>
          </p:blipFill>
          <p:spPr>
            <a:xfrm>
              <a:off x="9982200" y="3506800"/>
              <a:ext cx="873137" cy="1365987"/>
            </a:xfrm>
            <a:prstGeom prst="rect">
              <a:avLst/>
            </a:prstGeom>
          </p:spPr>
        </p:pic>
        <p:sp>
          <p:nvSpPr>
            <p:cNvPr id="13" name="TextBox 12">
              <a:extLst>
                <a:ext uri="{FF2B5EF4-FFF2-40B4-BE49-F238E27FC236}">
                  <a16:creationId xmlns:a16="http://schemas.microsoft.com/office/drawing/2014/main" id="{9935AA63-E76E-AFF1-3DDA-0E71D9280802}"/>
                </a:ext>
              </a:extLst>
            </p:cNvPr>
            <p:cNvSpPr txBox="1"/>
            <p:nvPr/>
          </p:nvSpPr>
          <p:spPr>
            <a:xfrm>
              <a:off x="9613419" y="4797796"/>
              <a:ext cx="1604060" cy="369332"/>
            </a:xfrm>
            <a:prstGeom prst="rect">
              <a:avLst/>
            </a:prstGeom>
            <a:noFill/>
          </p:spPr>
          <p:txBody>
            <a:bodyPr wrap="square" rtlCol="0">
              <a:spAutoFit/>
            </a:bodyPr>
            <a:lstStyle/>
            <a:p>
              <a:pPr algn="ctr"/>
              <a:r>
                <a:rPr lang="en-US" dirty="0"/>
                <a:t>Parsing</a:t>
              </a:r>
              <a:endParaRPr lang="en-DE" dirty="0"/>
            </a:p>
          </p:txBody>
        </p:sp>
      </p:grpSp>
      <p:grpSp>
        <p:nvGrpSpPr>
          <p:cNvPr id="19" name="Group 18">
            <a:extLst>
              <a:ext uri="{FF2B5EF4-FFF2-40B4-BE49-F238E27FC236}">
                <a16:creationId xmlns:a16="http://schemas.microsoft.com/office/drawing/2014/main" id="{FCC16F2D-C32B-E599-E057-ACDD629A116F}"/>
              </a:ext>
            </a:extLst>
          </p:cNvPr>
          <p:cNvGrpSpPr/>
          <p:nvPr/>
        </p:nvGrpSpPr>
        <p:grpSpPr>
          <a:xfrm>
            <a:off x="4271818" y="3651896"/>
            <a:ext cx="1604060" cy="2272686"/>
            <a:chOff x="3095475" y="3721320"/>
            <a:chExt cx="1604060" cy="2272686"/>
          </a:xfrm>
        </p:grpSpPr>
        <p:grpSp>
          <p:nvGrpSpPr>
            <p:cNvPr id="14" name="Group 13">
              <a:extLst>
                <a:ext uri="{FF2B5EF4-FFF2-40B4-BE49-F238E27FC236}">
                  <a16:creationId xmlns:a16="http://schemas.microsoft.com/office/drawing/2014/main" id="{30D93274-571F-730B-A724-D1C064BC0E53}"/>
                </a:ext>
              </a:extLst>
            </p:cNvPr>
            <p:cNvGrpSpPr/>
            <p:nvPr/>
          </p:nvGrpSpPr>
          <p:grpSpPr>
            <a:xfrm>
              <a:off x="3220517" y="3721320"/>
              <a:ext cx="1284437" cy="1591039"/>
              <a:chOff x="6015038" y="3666729"/>
              <a:chExt cx="2393572" cy="2774786"/>
            </a:xfrm>
          </p:grpSpPr>
          <p:pic>
            <p:nvPicPr>
              <p:cNvPr id="15" name="Picture 14">
                <a:extLst>
                  <a:ext uri="{FF2B5EF4-FFF2-40B4-BE49-F238E27FC236}">
                    <a16:creationId xmlns:a16="http://schemas.microsoft.com/office/drawing/2014/main" id="{125ADB71-A068-381D-6AC0-B63BF0D93032}"/>
                  </a:ext>
                </a:extLst>
              </p:cNvPr>
              <p:cNvPicPr>
                <a:picLocks noChangeAspect="1"/>
              </p:cNvPicPr>
              <p:nvPr/>
            </p:nvPicPr>
            <p:blipFill>
              <a:blip r:embed="rId6"/>
              <a:stretch>
                <a:fillRect/>
              </a:stretch>
            </p:blipFill>
            <p:spPr>
              <a:xfrm>
                <a:off x="6144627" y="3666729"/>
                <a:ext cx="2263983" cy="2774786"/>
              </a:xfrm>
              <a:prstGeom prst="rect">
                <a:avLst/>
              </a:prstGeom>
            </p:spPr>
          </p:pic>
          <p:sp>
            <p:nvSpPr>
              <p:cNvPr id="16" name="Rectangle 15">
                <a:extLst>
                  <a:ext uri="{FF2B5EF4-FFF2-40B4-BE49-F238E27FC236}">
                    <a16:creationId xmlns:a16="http://schemas.microsoft.com/office/drawing/2014/main" id="{2CAAB403-FF66-A66E-349A-C9E876995B04}"/>
                  </a:ext>
                </a:extLst>
              </p:cNvPr>
              <p:cNvSpPr/>
              <p:nvPr/>
            </p:nvSpPr>
            <p:spPr>
              <a:xfrm>
                <a:off x="6015038" y="4795838"/>
                <a:ext cx="409575" cy="3952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17" name="TextBox 16">
              <a:extLst>
                <a:ext uri="{FF2B5EF4-FFF2-40B4-BE49-F238E27FC236}">
                  <a16:creationId xmlns:a16="http://schemas.microsoft.com/office/drawing/2014/main" id="{92614956-8B70-6350-155A-E3B423A6620A}"/>
                </a:ext>
              </a:extLst>
            </p:cNvPr>
            <p:cNvSpPr txBox="1"/>
            <p:nvPr/>
          </p:nvSpPr>
          <p:spPr>
            <a:xfrm>
              <a:off x="3095475" y="5347675"/>
              <a:ext cx="1604060" cy="646331"/>
            </a:xfrm>
            <a:prstGeom prst="rect">
              <a:avLst/>
            </a:prstGeom>
            <a:noFill/>
          </p:spPr>
          <p:txBody>
            <a:bodyPr wrap="square" rtlCol="0">
              <a:spAutoFit/>
            </a:bodyPr>
            <a:lstStyle/>
            <a:p>
              <a:pPr algn="ctr"/>
              <a:r>
                <a:rPr lang="en-US" dirty="0"/>
                <a:t>Concepts generation</a:t>
              </a:r>
              <a:endParaRPr lang="en-DE" dirty="0"/>
            </a:p>
          </p:txBody>
        </p:sp>
      </p:grpSp>
    </p:spTree>
    <p:extLst>
      <p:ext uri="{BB962C8B-B14F-4D97-AF65-F5344CB8AC3E}">
        <p14:creationId xmlns:p14="http://schemas.microsoft.com/office/powerpoint/2010/main" val="3728658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FB9CC-5023-E258-AECA-B977544B0FF2}"/>
              </a:ext>
            </a:extLst>
          </p:cNvPr>
          <p:cNvSpPr>
            <a:spLocks noGrp="1"/>
          </p:cNvSpPr>
          <p:nvPr>
            <p:ph type="title"/>
          </p:nvPr>
        </p:nvSpPr>
        <p:spPr/>
        <p:txBody>
          <a:bodyPr/>
          <a:lstStyle/>
          <a:p>
            <a:r>
              <a:rPr lang="en-US" dirty="0"/>
              <a:t>Summary so far</a:t>
            </a:r>
            <a:endParaRPr lang="en-DE" dirty="0"/>
          </a:p>
        </p:txBody>
      </p:sp>
      <p:sp>
        <p:nvSpPr>
          <p:cNvPr id="3" name="Content Placeholder 2">
            <a:extLst>
              <a:ext uri="{FF2B5EF4-FFF2-40B4-BE49-F238E27FC236}">
                <a16:creationId xmlns:a16="http://schemas.microsoft.com/office/drawing/2014/main" id="{CB536B90-C472-4C16-5678-C4F4F80BB6FD}"/>
              </a:ext>
            </a:extLst>
          </p:cNvPr>
          <p:cNvSpPr>
            <a:spLocks noGrp="1"/>
          </p:cNvSpPr>
          <p:nvPr>
            <p:ph idx="1"/>
          </p:nvPr>
        </p:nvSpPr>
        <p:spPr/>
        <p:txBody>
          <a:bodyPr/>
          <a:lstStyle/>
          <a:p>
            <a:r>
              <a:rPr lang="en-US" dirty="0"/>
              <a:t>a</a:t>
            </a:r>
            <a:endParaRPr lang="en-DE" dirty="0"/>
          </a:p>
        </p:txBody>
      </p:sp>
      <p:sp>
        <p:nvSpPr>
          <p:cNvPr id="4" name="Footer Placeholder 3">
            <a:extLst>
              <a:ext uri="{FF2B5EF4-FFF2-40B4-BE49-F238E27FC236}">
                <a16:creationId xmlns:a16="http://schemas.microsoft.com/office/drawing/2014/main" id="{CAF39D24-33C4-5292-3547-DC2FF8083C74}"/>
              </a:ext>
            </a:extLst>
          </p:cNvPr>
          <p:cNvSpPr>
            <a:spLocks noGrp="1"/>
          </p:cNvSpPr>
          <p:nvPr>
            <p:ph type="ftr" sz="quarter" idx="11"/>
          </p:nvPr>
        </p:nvSpPr>
        <p:spPr/>
        <p:txBody>
          <a:bodyPr/>
          <a:lstStyle/>
          <a:p>
            <a:r>
              <a:rPr lang="en-US"/>
              <a:t>Fausto Carcassi – A day with the pLoT</a:t>
            </a:r>
            <a:endParaRPr lang="en-DE" dirty="0"/>
          </a:p>
        </p:txBody>
      </p:sp>
    </p:spTree>
    <p:extLst>
      <p:ext uri="{BB962C8B-B14F-4D97-AF65-F5344CB8AC3E}">
        <p14:creationId xmlns:p14="http://schemas.microsoft.com/office/powerpoint/2010/main" val="10008415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FB484-C2FC-3D80-7187-3A173C3CA5BB}"/>
              </a:ext>
            </a:extLst>
          </p:cNvPr>
          <p:cNvSpPr>
            <a:spLocks noGrp="1"/>
          </p:cNvSpPr>
          <p:nvPr>
            <p:ph type="title"/>
          </p:nvPr>
        </p:nvSpPr>
        <p:spPr/>
        <p:txBody>
          <a:bodyPr/>
          <a:lstStyle/>
          <a:p>
            <a:r>
              <a:rPr lang="en-US" dirty="0"/>
              <a:t>Some closing considerations</a:t>
            </a:r>
            <a:endParaRPr lang="en-DE" dirty="0"/>
          </a:p>
        </p:txBody>
      </p:sp>
      <p:sp>
        <p:nvSpPr>
          <p:cNvPr id="3" name="Content Placeholder 2">
            <a:extLst>
              <a:ext uri="{FF2B5EF4-FFF2-40B4-BE49-F238E27FC236}">
                <a16:creationId xmlns:a16="http://schemas.microsoft.com/office/drawing/2014/main" id="{15BC54FA-3C08-1282-0028-29724173F8A9}"/>
              </a:ext>
            </a:extLst>
          </p:cNvPr>
          <p:cNvSpPr>
            <a:spLocks noGrp="1"/>
          </p:cNvSpPr>
          <p:nvPr>
            <p:ph idx="1"/>
          </p:nvPr>
        </p:nvSpPr>
        <p:spPr/>
        <p:txBody>
          <a:bodyPr/>
          <a:lstStyle/>
          <a:p>
            <a:endParaRPr lang="en-DE"/>
          </a:p>
        </p:txBody>
      </p:sp>
      <p:sp>
        <p:nvSpPr>
          <p:cNvPr id="4" name="Footer Placeholder 3">
            <a:extLst>
              <a:ext uri="{FF2B5EF4-FFF2-40B4-BE49-F238E27FC236}">
                <a16:creationId xmlns:a16="http://schemas.microsoft.com/office/drawing/2014/main" id="{736BCCEF-BEE7-C964-B9A1-D86F62F1A254}"/>
              </a:ext>
            </a:extLst>
          </p:cNvPr>
          <p:cNvSpPr>
            <a:spLocks noGrp="1"/>
          </p:cNvSpPr>
          <p:nvPr>
            <p:ph type="ftr" sz="quarter" idx="11"/>
          </p:nvPr>
        </p:nvSpPr>
        <p:spPr/>
        <p:txBody>
          <a:bodyPr/>
          <a:lstStyle/>
          <a:p>
            <a:r>
              <a:rPr lang="en-US"/>
              <a:t>Fausto Carcassi – A day with the pLoT</a:t>
            </a:r>
            <a:endParaRPr lang="en-DE" dirty="0"/>
          </a:p>
        </p:txBody>
      </p:sp>
    </p:spTree>
    <p:extLst>
      <p:ext uri="{BB962C8B-B14F-4D97-AF65-F5344CB8AC3E}">
        <p14:creationId xmlns:p14="http://schemas.microsoft.com/office/powerpoint/2010/main" val="6294449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CCE90-1873-FD2C-A43C-3CEC0296EF75}"/>
              </a:ext>
            </a:extLst>
          </p:cNvPr>
          <p:cNvSpPr>
            <a:spLocks noGrp="1"/>
          </p:cNvSpPr>
          <p:nvPr>
            <p:ph type="title"/>
          </p:nvPr>
        </p:nvSpPr>
        <p:spPr/>
        <p:txBody>
          <a:bodyPr/>
          <a:lstStyle/>
          <a:p>
            <a:r>
              <a:rPr lang="en-US" dirty="0"/>
              <a:t>Some closing considerations</a:t>
            </a:r>
            <a:endParaRPr lang="en-DE" dirty="0"/>
          </a:p>
        </p:txBody>
      </p:sp>
      <p:sp>
        <p:nvSpPr>
          <p:cNvPr id="4" name="Footer Placeholder 3">
            <a:extLst>
              <a:ext uri="{FF2B5EF4-FFF2-40B4-BE49-F238E27FC236}">
                <a16:creationId xmlns:a16="http://schemas.microsoft.com/office/drawing/2014/main" id="{ECE86766-9C69-D360-91B7-D91C9C4FE9BC}"/>
              </a:ext>
            </a:extLst>
          </p:cNvPr>
          <p:cNvSpPr>
            <a:spLocks noGrp="1"/>
          </p:cNvSpPr>
          <p:nvPr>
            <p:ph type="ftr" sz="quarter" idx="11"/>
          </p:nvPr>
        </p:nvSpPr>
        <p:spPr/>
        <p:txBody>
          <a:bodyPr/>
          <a:lstStyle/>
          <a:p>
            <a:r>
              <a:rPr lang="en-US"/>
              <a:t>Fausto Carcassi – A day with the pLoT</a:t>
            </a:r>
            <a:endParaRPr lang="en-DE" dirty="0"/>
          </a:p>
        </p:txBody>
      </p:sp>
      <p:sp>
        <p:nvSpPr>
          <p:cNvPr id="6" name="Content Placeholder 5">
            <a:extLst>
              <a:ext uri="{FF2B5EF4-FFF2-40B4-BE49-F238E27FC236}">
                <a16:creationId xmlns:a16="http://schemas.microsoft.com/office/drawing/2014/main" id="{B839D849-BE95-1D7C-968E-551646E5CADF}"/>
              </a:ext>
            </a:extLst>
          </p:cNvPr>
          <p:cNvSpPr>
            <a:spLocks noGrp="1"/>
          </p:cNvSpPr>
          <p:nvPr>
            <p:ph idx="1"/>
          </p:nvPr>
        </p:nvSpPr>
        <p:spPr/>
        <p:txBody>
          <a:bodyPr/>
          <a:lstStyle/>
          <a:p>
            <a:endParaRPr lang="en-DE"/>
          </a:p>
        </p:txBody>
      </p:sp>
    </p:spTree>
    <p:extLst>
      <p:ext uri="{BB962C8B-B14F-4D97-AF65-F5344CB8AC3E}">
        <p14:creationId xmlns:p14="http://schemas.microsoft.com/office/powerpoint/2010/main" val="4006170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3F81F-F0AD-BEEF-A76F-D44F6611DBE5}"/>
              </a:ext>
            </a:extLst>
          </p:cNvPr>
          <p:cNvSpPr>
            <a:spLocks noGrp="1"/>
          </p:cNvSpPr>
          <p:nvPr>
            <p:ph type="title"/>
          </p:nvPr>
        </p:nvSpPr>
        <p:spPr/>
        <p:txBody>
          <a:bodyPr/>
          <a:lstStyle/>
          <a:p>
            <a:r>
              <a:rPr lang="en-US" dirty="0"/>
              <a:t>Re-emergence in philosophy</a:t>
            </a:r>
            <a:endParaRPr lang="en-DE" dirty="0"/>
          </a:p>
        </p:txBody>
      </p:sp>
      <p:sp>
        <p:nvSpPr>
          <p:cNvPr id="3" name="Content Placeholder 2">
            <a:extLst>
              <a:ext uri="{FF2B5EF4-FFF2-40B4-BE49-F238E27FC236}">
                <a16:creationId xmlns:a16="http://schemas.microsoft.com/office/drawing/2014/main" id="{54EB0BB9-CAC0-2644-B666-EBB07F95CB5E}"/>
              </a:ext>
            </a:extLst>
          </p:cNvPr>
          <p:cNvSpPr>
            <a:spLocks noGrp="1"/>
          </p:cNvSpPr>
          <p:nvPr>
            <p:ph idx="1"/>
          </p:nvPr>
        </p:nvSpPr>
        <p:spPr>
          <a:xfrm>
            <a:off x="838200" y="1825625"/>
            <a:ext cx="4777353" cy="4017236"/>
          </a:xfrm>
        </p:spPr>
        <p:txBody>
          <a:bodyPr anchor="ctr">
            <a:normAutofit/>
          </a:bodyPr>
          <a:lstStyle/>
          <a:p>
            <a:r>
              <a:rPr lang="en-US" dirty="0" err="1"/>
              <a:t>Bla</a:t>
            </a:r>
            <a:endParaRPr lang="en-US" dirty="0"/>
          </a:p>
        </p:txBody>
      </p:sp>
      <p:sp>
        <p:nvSpPr>
          <p:cNvPr id="4" name="Footer Placeholder 3">
            <a:extLst>
              <a:ext uri="{FF2B5EF4-FFF2-40B4-BE49-F238E27FC236}">
                <a16:creationId xmlns:a16="http://schemas.microsoft.com/office/drawing/2014/main" id="{89D2BF30-69A8-2D50-9722-3E2DFD09A875}"/>
              </a:ext>
            </a:extLst>
          </p:cNvPr>
          <p:cNvSpPr>
            <a:spLocks noGrp="1"/>
          </p:cNvSpPr>
          <p:nvPr>
            <p:ph type="ftr" sz="quarter" idx="11"/>
          </p:nvPr>
        </p:nvSpPr>
        <p:spPr/>
        <p:txBody>
          <a:bodyPr/>
          <a:lstStyle/>
          <a:p>
            <a:r>
              <a:rPr lang="en-US"/>
              <a:t>Fausto Carcassi – A day with the pLoT</a:t>
            </a:r>
            <a:endParaRPr lang="en-DE" dirty="0"/>
          </a:p>
        </p:txBody>
      </p:sp>
      <p:pic>
        <p:nvPicPr>
          <p:cNvPr id="6" name="Picture 5">
            <a:extLst>
              <a:ext uri="{FF2B5EF4-FFF2-40B4-BE49-F238E27FC236}">
                <a16:creationId xmlns:a16="http://schemas.microsoft.com/office/drawing/2014/main" id="{2A6911CC-1960-086A-D6F3-184D07EAF5A7}"/>
              </a:ext>
            </a:extLst>
          </p:cNvPr>
          <p:cNvPicPr>
            <a:picLocks noChangeAspect="1"/>
          </p:cNvPicPr>
          <p:nvPr/>
        </p:nvPicPr>
        <p:blipFill>
          <a:blip r:embed="rId2"/>
          <a:stretch>
            <a:fillRect/>
          </a:stretch>
        </p:blipFill>
        <p:spPr>
          <a:xfrm>
            <a:off x="6096000" y="2101905"/>
            <a:ext cx="5078777" cy="3843227"/>
          </a:xfrm>
          <a:prstGeom prst="rect">
            <a:avLst/>
          </a:prstGeom>
        </p:spPr>
      </p:pic>
    </p:spTree>
    <p:extLst>
      <p:ext uri="{BB962C8B-B14F-4D97-AF65-F5344CB8AC3E}">
        <p14:creationId xmlns:p14="http://schemas.microsoft.com/office/powerpoint/2010/main" val="3280882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01B74-C416-4BC6-2F65-87608E5D49DF}"/>
              </a:ext>
            </a:extLst>
          </p:cNvPr>
          <p:cNvSpPr>
            <a:spLocks noGrp="1"/>
          </p:cNvSpPr>
          <p:nvPr>
            <p:ph type="title"/>
          </p:nvPr>
        </p:nvSpPr>
        <p:spPr/>
        <p:txBody>
          <a:bodyPr/>
          <a:lstStyle/>
          <a:p>
            <a:r>
              <a:rPr lang="en-US" dirty="0" err="1"/>
              <a:t>DreamCoder</a:t>
            </a:r>
            <a:endParaRPr lang="en-DE" dirty="0"/>
          </a:p>
        </p:txBody>
      </p:sp>
      <p:sp>
        <p:nvSpPr>
          <p:cNvPr id="3" name="Text Placeholder 2">
            <a:extLst>
              <a:ext uri="{FF2B5EF4-FFF2-40B4-BE49-F238E27FC236}">
                <a16:creationId xmlns:a16="http://schemas.microsoft.com/office/drawing/2014/main" id="{A96EC594-CB64-735B-A0D8-80BFAF8251F0}"/>
              </a:ext>
            </a:extLst>
          </p:cNvPr>
          <p:cNvSpPr>
            <a:spLocks noGrp="1"/>
          </p:cNvSpPr>
          <p:nvPr>
            <p:ph type="body" idx="1"/>
          </p:nvPr>
        </p:nvSpPr>
        <p:spPr/>
        <p:txBody>
          <a:bodyPr/>
          <a:lstStyle/>
          <a:p>
            <a:endParaRPr lang="en-DE"/>
          </a:p>
        </p:txBody>
      </p:sp>
      <p:sp>
        <p:nvSpPr>
          <p:cNvPr id="4" name="Footer Placeholder 3">
            <a:extLst>
              <a:ext uri="{FF2B5EF4-FFF2-40B4-BE49-F238E27FC236}">
                <a16:creationId xmlns:a16="http://schemas.microsoft.com/office/drawing/2014/main" id="{767F4B2E-A848-12D8-0D04-F7CBF16F95AB}"/>
              </a:ext>
            </a:extLst>
          </p:cNvPr>
          <p:cNvSpPr>
            <a:spLocks noGrp="1"/>
          </p:cNvSpPr>
          <p:nvPr>
            <p:ph type="ftr" sz="quarter" idx="11"/>
          </p:nvPr>
        </p:nvSpPr>
        <p:spPr/>
        <p:txBody>
          <a:bodyPr/>
          <a:lstStyle/>
          <a:p>
            <a:r>
              <a:rPr lang="en-US"/>
              <a:t>Fausto Carcassi – A day with the pLoT</a:t>
            </a:r>
            <a:endParaRPr lang="en-DE" dirty="0"/>
          </a:p>
        </p:txBody>
      </p:sp>
    </p:spTree>
    <p:extLst>
      <p:ext uri="{BB962C8B-B14F-4D97-AF65-F5344CB8AC3E}">
        <p14:creationId xmlns:p14="http://schemas.microsoft.com/office/powerpoint/2010/main" val="3744290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2D590-B7E5-0073-EF5F-E7C1041709B5}"/>
              </a:ext>
            </a:extLst>
          </p:cNvPr>
          <p:cNvSpPr>
            <a:spLocks noGrp="1"/>
          </p:cNvSpPr>
          <p:nvPr>
            <p:ph type="title"/>
          </p:nvPr>
        </p:nvSpPr>
        <p:spPr>
          <a:xfrm>
            <a:off x="838199" y="365125"/>
            <a:ext cx="10884505" cy="1325563"/>
          </a:xfrm>
        </p:spPr>
        <p:txBody>
          <a:bodyPr/>
          <a:lstStyle/>
          <a:p>
            <a:r>
              <a:rPr lang="en-US" dirty="0"/>
              <a:t>Some problems with LOTlib3-style pLoT</a:t>
            </a:r>
            <a:endParaRPr lang="en-DE" dirty="0"/>
          </a:p>
        </p:txBody>
      </p:sp>
      <p:sp>
        <p:nvSpPr>
          <p:cNvPr id="3" name="Content Placeholder 2">
            <a:extLst>
              <a:ext uri="{FF2B5EF4-FFF2-40B4-BE49-F238E27FC236}">
                <a16:creationId xmlns:a16="http://schemas.microsoft.com/office/drawing/2014/main" id="{27A9B4E8-810B-3D62-5143-F72B262720EB}"/>
              </a:ext>
            </a:extLst>
          </p:cNvPr>
          <p:cNvSpPr>
            <a:spLocks noGrp="1"/>
          </p:cNvSpPr>
          <p:nvPr>
            <p:ph idx="1"/>
          </p:nvPr>
        </p:nvSpPr>
        <p:spPr>
          <a:xfrm>
            <a:off x="838200" y="1825624"/>
            <a:ext cx="10515600" cy="4564289"/>
          </a:xfrm>
        </p:spPr>
        <p:txBody>
          <a:bodyPr>
            <a:normAutofit/>
          </a:bodyPr>
          <a:lstStyle/>
          <a:p>
            <a:pPr marL="0" indent="0">
              <a:buNone/>
            </a:pPr>
            <a:r>
              <a:rPr lang="en-US" dirty="0"/>
              <a:t>Problem I: pLoT is not </a:t>
            </a:r>
            <a:r>
              <a:rPr lang="en-US" i="1" dirty="0"/>
              <a:t>scalable</a:t>
            </a:r>
            <a:r>
              <a:rPr lang="en-US" dirty="0"/>
              <a:t> compared to neural network systems!</a:t>
            </a:r>
          </a:p>
          <a:p>
            <a:r>
              <a:rPr lang="en-US" dirty="0"/>
              <a:t>Why do you think that is?</a:t>
            </a:r>
          </a:p>
          <a:p>
            <a:pPr marL="0" indent="0">
              <a:buNone/>
            </a:pPr>
            <a:endParaRPr lang="en-US" dirty="0"/>
          </a:p>
          <a:p>
            <a:pPr marL="0" indent="0">
              <a:buNone/>
            </a:pPr>
            <a:r>
              <a:rPr lang="en-US" dirty="0"/>
              <a:t>Problem II: pLoT needs to start with a </a:t>
            </a:r>
            <a:r>
              <a:rPr lang="en-US" i="1" dirty="0"/>
              <a:t>domain specific</a:t>
            </a:r>
            <a:r>
              <a:rPr lang="en-US" dirty="0"/>
              <a:t> language.</a:t>
            </a:r>
          </a:p>
          <a:p>
            <a:r>
              <a:rPr lang="en-US" dirty="0"/>
              <a:t>If we start with domain general primitives, programs would be too long!</a:t>
            </a:r>
          </a:p>
          <a:p>
            <a:pPr marL="0" indent="0">
              <a:buNone/>
            </a:pPr>
            <a:endParaRPr lang="en-US" dirty="0"/>
          </a:p>
          <a:p>
            <a:pPr marL="0" indent="0">
              <a:buNone/>
            </a:pPr>
            <a:r>
              <a:rPr lang="en-US" dirty="0"/>
              <a:t>Problem III: Combinatorial /discrete nature of the search space</a:t>
            </a:r>
          </a:p>
          <a:p>
            <a:r>
              <a:rPr lang="en-US" dirty="0"/>
              <a:t>The space of programs isn’t continuous, so we can’t use our best algorithms (e.g., gradient descent or Hamiltonian Monte Carlo)</a:t>
            </a:r>
          </a:p>
          <a:p>
            <a:pPr lvl="1"/>
            <a:endParaRPr lang="en-DE" dirty="0"/>
          </a:p>
        </p:txBody>
      </p:sp>
    </p:spTree>
    <p:extLst>
      <p:ext uri="{BB962C8B-B14F-4D97-AF65-F5344CB8AC3E}">
        <p14:creationId xmlns:p14="http://schemas.microsoft.com/office/powerpoint/2010/main" val="277561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2D590-B7E5-0073-EF5F-E7C1041709B5}"/>
              </a:ext>
            </a:extLst>
          </p:cNvPr>
          <p:cNvSpPr>
            <a:spLocks noGrp="1"/>
          </p:cNvSpPr>
          <p:nvPr>
            <p:ph type="title"/>
          </p:nvPr>
        </p:nvSpPr>
        <p:spPr/>
        <p:txBody>
          <a:bodyPr/>
          <a:lstStyle/>
          <a:p>
            <a:r>
              <a:rPr lang="en-US" dirty="0" err="1"/>
              <a:t>DreamCoder</a:t>
            </a:r>
            <a:r>
              <a:rPr lang="en-US" dirty="0"/>
              <a:t>: The general idea</a:t>
            </a:r>
            <a:endParaRPr lang="en-DE" dirty="0"/>
          </a:p>
        </p:txBody>
      </p:sp>
      <p:sp>
        <p:nvSpPr>
          <p:cNvPr id="3" name="Content Placeholder 2">
            <a:extLst>
              <a:ext uri="{FF2B5EF4-FFF2-40B4-BE49-F238E27FC236}">
                <a16:creationId xmlns:a16="http://schemas.microsoft.com/office/drawing/2014/main" id="{27A9B4E8-810B-3D62-5143-F72B262720EB}"/>
              </a:ext>
            </a:extLst>
          </p:cNvPr>
          <p:cNvSpPr>
            <a:spLocks noGrp="1"/>
          </p:cNvSpPr>
          <p:nvPr>
            <p:ph idx="1"/>
          </p:nvPr>
        </p:nvSpPr>
        <p:spPr>
          <a:xfrm>
            <a:off x="838200" y="1825625"/>
            <a:ext cx="10515600" cy="4493532"/>
          </a:xfrm>
        </p:spPr>
        <p:txBody>
          <a:bodyPr>
            <a:normAutofit/>
          </a:bodyPr>
          <a:lstStyle/>
          <a:p>
            <a:pPr marL="0" indent="0">
              <a:buNone/>
            </a:pPr>
            <a:r>
              <a:rPr lang="en-US" i="1" dirty="0"/>
              <a:t>Grow</a:t>
            </a:r>
            <a:r>
              <a:rPr lang="en-US" dirty="0"/>
              <a:t> new concepts</a:t>
            </a:r>
          </a:p>
          <a:p>
            <a:r>
              <a:rPr lang="en-US" dirty="0"/>
              <a:t>Inferred programs become shorter!	</a:t>
            </a:r>
          </a:p>
          <a:p>
            <a:r>
              <a:rPr lang="en-US" dirty="0"/>
              <a:t>Domain adaptability</a:t>
            </a:r>
          </a:p>
          <a:p>
            <a:pPr marL="0" indent="0">
              <a:buNone/>
            </a:pPr>
            <a:endParaRPr lang="en-US" dirty="0"/>
          </a:p>
          <a:p>
            <a:pPr marL="0" indent="0">
              <a:buNone/>
            </a:pPr>
            <a:r>
              <a:rPr lang="en-US" dirty="0"/>
              <a:t>Learn </a:t>
            </a:r>
            <a:r>
              <a:rPr lang="en-US" i="1" dirty="0"/>
              <a:t>implicit procedural knowledge</a:t>
            </a:r>
            <a:endParaRPr lang="en-US" dirty="0"/>
          </a:p>
          <a:p>
            <a:r>
              <a:rPr lang="en-US" dirty="0"/>
              <a:t>We search the space based on observed object </a:t>
            </a:r>
          </a:p>
          <a:p>
            <a:r>
              <a:rPr lang="en-US" dirty="0"/>
              <a:t>We need </a:t>
            </a:r>
            <a:r>
              <a:rPr lang="en-US" i="1" dirty="0"/>
              <a:t>intuition</a:t>
            </a:r>
            <a:endParaRPr lang="en-US" dirty="0"/>
          </a:p>
          <a:p>
            <a:r>
              <a:rPr lang="en-US" dirty="0"/>
              <a:t>Train a neural networks to propose programs from observations!</a:t>
            </a:r>
          </a:p>
          <a:p>
            <a:pPr lvl="1"/>
            <a:endParaRPr lang="en-DE" dirty="0"/>
          </a:p>
        </p:txBody>
      </p:sp>
    </p:spTree>
    <p:extLst>
      <p:ext uri="{BB962C8B-B14F-4D97-AF65-F5344CB8AC3E}">
        <p14:creationId xmlns:p14="http://schemas.microsoft.com/office/powerpoint/2010/main" val="4265350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2D590-B7E5-0073-EF5F-E7C1041709B5}"/>
              </a:ext>
            </a:extLst>
          </p:cNvPr>
          <p:cNvSpPr>
            <a:spLocks noGrp="1"/>
          </p:cNvSpPr>
          <p:nvPr>
            <p:ph type="title"/>
          </p:nvPr>
        </p:nvSpPr>
        <p:spPr/>
        <p:txBody>
          <a:bodyPr/>
          <a:lstStyle/>
          <a:p>
            <a:r>
              <a:rPr lang="en-US" dirty="0" err="1"/>
              <a:t>DreamCoder</a:t>
            </a:r>
            <a:r>
              <a:rPr lang="en-US" dirty="0"/>
              <a:t>: Learning</a:t>
            </a:r>
            <a:endParaRPr lang="en-DE" dirty="0"/>
          </a:p>
        </p:txBody>
      </p:sp>
      <p:sp>
        <p:nvSpPr>
          <p:cNvPr id="3" name="Content Placeholder 2">
            <a:extLst>
              <a:ext uri="{FF2B5EF4-FFF2-40B4-BE49-F238E27FC236}">
                <a16:creationId xmlns:a16="http://schemas.microsoft.com/office/drawing/2014/main" id="{27A9B4E8-810B-3D62-5143-F72B262720EB}"/>
              </a:ext>
            </a:extLst>
          </p:cNvPr>
          <p:cNvSpPr>
            <a:spLocks noGrp="1"/>
          </p:cNvSpPr>
          <p:nvPr>
            <p:ph idx="1"/>
          </p:nvPr>
        </p:nvSpPr>
        <p:spPr>
          <a:xfrm>
            <a:off x="838200" y="4508338"/>
            <a:ext cx="5981455" cy="1025773"/>
          </a:xfrm>
        </p:spPr>
        <p:txBody>
          <a:bodyPr>
            <a:noAutofit/>
          </a:bodyPr>
          <a:lstStyle/>
          <a:p>
            <a:r>
              <a:rPr lang="en-US" dirty="0"/>
              <a:t>How do we grow new concepts?</a:t>
            </a:r>
          </a:p>
          <a:p>
            <a:r>
              <a:rPr lang="en-US" dirty="0"/>
              <a:t>How and when is the ANN trained?</a:t>
            </a:r>
          </a:p>
          <a:p>
            <a:r>
              <a:rPr lang="en-US" dirty="0"/>
              <a:t>Solution: Wake/Sleep Program Learning</a:t>
            </a:r>
            <a:endParaRPr lang="en-DE" dirty="0"/>
          </a:p>
        </p:txBody>
      </p:sp>
      <p:pic>
        <p:nvPicPr>
          <p:cNvPr id="5" name="Picture 4">
            <a:extLst>
              <a:ext uri="{FF2B5EF4-FFF2-40B4-BE49-F238E27FC236}">
                <a16:creationId xmlns:a16="http://schemas.microsoft.com/office/drawing/2014/main" id="{BC9D776B-670E-3674-B450-2DF4089080BF}"/>
              </a:ext>
            </a:extLst>
          </p:cNvPr>
          <p:cNvPicPr>
            <a:picLocks noChangeAspect="1"/>
          </p:cNvPicPr>
          <p:nvPr/>
        </p:nvPicPr>
        <p:blipFill rotWithShape="1">
          <a:blip r:embed="rId2"/>
          <a:srcRect t="2985"/>
          <a:stretch/>
        </p:blipFill>
        <p:spPr>
          <a:xfrm>
            <a:off x="7113951" y="2185021"/>
            <a:ext cx="4862303" cy="3913039"/>
          </a:xfrm>
          <a:prstGeom prst="rect">
            <a:avLst/>
          </a:prstGeom>
        </p:spPr>
      </p:pic>
      <p:pic>
        <p:nvPicPr>
          <p:cNvPr id="4" name="Picture 3">
            <a:extLst>
              <a:ext uri="{FF2B5EF4-FFF2-40B4-BE49-F238E27FC236}">
                <a16:creationId xmlns:a16="http://schemas.microsoft.com/office/drawing/2014/main" id="{B0895EC6-A95B-C235-0E83-2E4D9B526836}"/>
              </a:ext>
            </a:extLst>
          </p:cNvPr>
          <p:cNvPicPr>
            <a:picLocks noChangeAspect="1"/>
          </p:cNvPicPr>
          <p:nvPr/>
        </p:nvPicPr>
        <p:blipFill rotWithShape="1">
          <a:blip r:embed="rId2"/>
          <a:srcRect l="9518" t="2985" r="7888" b="65357"/>
          <a:stretch/>
        </p:blipFill>
        <p:spPr>
          <a:xfrm>
            <a:off x="740574" y="1941808"/>
            <a:ext cx="6373377" cy="2026510"/>
          </a:xfrm>
          <a:prstGeom prst="rect">
            <a:avLst/>
          </a:prstGeom>
        </p:spPr>
      </p:pic>
      <p:grpSp>
        <p:nvGrpSpPr>
          <p:cNvPr id="9" name="Group 8">
            <a:extLst>
              <a:ext uri="{FF2B5EF4-FFF2-40B4-BE49-F238E27FC236}">
                <a16:creationId xmlns:a16="http://schemas.microsoft.com/office/drawing/2014/main" id="{665051A4-4E4B-B214-6E26-C1BC6F090486}"/>
              </a:ext>
            </a:extLst>
          </p:cNvPr>
          <p:cNvGrpSpPr/>
          <p:nvPr/>
        </p:nvGrpSpPr>
        <p:grpSpPr>
          <a:xfrm>
            <a:off x="7043195" y="2141316"/>
            <a:ext cx="4531489" cy="1325563"/>
            <a:chOff x="7043195" y="2141316"/>
            <a:chExt cx="4531489" cy="1325563"/>
          </a:xfrm>
        </p:grpSpPr>
        <p:sp>
          <p:nvSpPr>
            <p:cNvPr id="6" name="Rectangle 5">
              <a:extLst>
                <a:ext uri="{FF2B5EF4-FFF2-40B4-BE49-F238E27FC236}">
                  <a16:creationId xmlns:a16="http://schemas.microsoft.com/office/drawing/2014/main" id="{8B40357F-F3B8-FF7B-B47D-AAA150C413C6}"/>
                </a:ext>
              </a:extLst>
            </p:cNvPr>
            <p:cNvSpPr/>
            <p:nvPr/>
          </p:nvSpPr>
          <p:spPr>
            <a:xfrm>
              <a:off x="7564056" y="2141316"/>
              <a:ext cx="4010628" cy="1325563"/>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8" name="Straight Arrow Connector 7">
              <a:extLst>
                <a:ext uri="{FF2B5EF4-FFF2-40B4-BE49-F238E27FC236}">
                  <a16:creationId xmlns:a16="http://schemas.microsoft.com/office/drawing/2014/main" id="{78C44F5B-C958-1DFD-11B5-CA23A63DE813}"/>
                </a:ext>
              </a:extLst>
            </p:cNvPr>
            <p:cNvCxnSpPr/>
            <p:nvPr/>
          </p:nvCxnSpPr>
          <p:spPr>
            <a:xfrm flipH="1">
              <a:off x="7043195" y="2812648"/>
              <a:ext cx="520861" cy="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60477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2D590-B7E5-0073-EF5F-E7C1041709B5}"/>
              </a:ext>
            </a:extLst>
          </p:cNvPr>
          <p:cNvSpPr>
            <a:spLocks noGrp="1"/>
          </p:cNvSpPr>
          <p:nvPr>
            <p:ph type="title"/>
          </p:nvPr>
        </p:nvSpPr>
        <p:spPr/>
        <p:txBody>
          <a:bodyPr/>
          <a:lstStyle/>
          <a:p>
            <a:r>
              <a:rPr lang="en-US" dirty="0" err="1"/>
              <a:t>DreamCoder</a:t>
            </a:r>
            <a:r>
              <a:rPr lang="en-US" dirty="0"/>
              <a:t>: Learning</a:t>
            </a:r>
            <a:endParaRPr lang="en-DE" dirty="0"/>
          </a:p>
        </p:txBody>
      </p:sp>
      <p:pic>
        <p:nvPicPr>
          <p:cNvPr id="5" name="Picture 4">
            <a:extLst>
              <a:ext uri="{FF2B5EF4-FFF2-40B4-BE49-F238E27FC236}">
                <a16:creationId xmlns:a16="http://schemas.microsoft.com/office/drawing/2014/main" id="{BC9D776B-670E-3674-B450-2DF4089080BF}"/>
              </a:ext>
            </a:extLst>
          </p:cNvPr>
          <p:cNvPicPr>
            <a:picLocks noChangeAspect="1"/>
          </p:cNvPicPr>
          <p:nvPr/>
        </p:nvPicPr>
        <p:blipFill rotWithShape="1">
          <a:blip r:embed="rId2"/>
          <a:srcRect t="2985"/>
          <a:stretch/>
        </p:blipFill>
        <p:spPr>
          <a:xfrm>
            <a:off x="7113951" y="2185021"/>
            <a:ext cx="4862303" cy="3913039"/>
          </a:xfrm>
          <a:prstGeom prst="rect">
            <a:avLst/>
          </a:prstGeom>
        </p:spPr>
      </p:pic>
      <p:pic>
        <p:nvPicPr>
          <p:cNvPr id="4" name="Picture 3">
            <a:extLst>
              <a:ext uri="{FF2B5EF4-FFF2-40B4-BE49-F238E27FC236}">
                <a16:creationId xmlns:a16="http://schemas.microsoft.com/office/drawing/2014/main" id="{B0895EC6-A95B-C235-0E83-2E4D9B526836}"/>
              </a:ext>
            </a:extLst>
          </p:cNvPr>
          <p:cNvPicPr>
            <a:picLocks noChangeAspect="1"/>
          </p:cNvPicPr>
          <p:nvPr/>
        </p:nvPicPr>
        <p:blipFill rotWithShape="1">
          <a:blip r:embed="rId2"/>
          <a:srcRect l="4290" t="37537" r="60678" b="1333"/>
          <a:stretch/>
        </p:blipFill>
        <p:spPr>
          <a:xfrm>
            <a:off x="1944859" y="1603318"/>
            <a:ext cx="3425793" cy="4959006"/>
          </a:xfrm>
          <a:prstGeom prst="rect">
            <a:avLst/>
          </a:prstGeom>
        </p:spPr>
      </p:pic>
      <p:sp>
        <p:nvSpPr>
          <p:cNvPr id="9" name="Rectangle 8">
            <a:extLst>
              <a:ext uri="{FF2B5EF4-FFF2-40B4-BE49-F238E27FC236}">
                <a16:creationId xmlns:a16="http://schemas.microsoft.com/office/drawing/2014/main" id="{AEA8D798-2996-F265-6FA3-28000CEE4719}"/>
              </a:ext>
            </a:extLst>
          </p:cNvPr>
          <p:cNvSpPr/>
          <p:nvPr/>
        </p:nvSpPr>
        <p:spPr>
          <a:xfrm>
            <a:off x="7315200" y="3578090"/>
            <a:ext cx="1760980" cy="2478933"/>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10" name="Straight Arrow Connector 9">
            <a:extLst>
              <a:ext uri="{FF2B5EF4-FFF2-40B4-BE49-F238E27FC236}">
                <a16:creationId xmlns:a16="http://schemas.microsoft.com/office/drawing/2014/main" id="{CF3111A2-AC9B-5B9B-69DC-0620F5A81679}"/>
              </a:ext>
            </a:extLst>
          </p:cNvPr>
          <p:cNvCxnSpPr>
            <a:cxnSpLocks/>
          </p:cNvCxnSpPr>
          <p:nvPr/>
        </p:nvCxnSpPr>
        <p:spPr>
          <a:xfrm flipH="1">
            <a:off x="5554220" y="4410738"/>
            <a:ext cx="1760980"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4610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1149</Words>
  <Application>Microsoft Office PowerPoint</Application>
  <PresentationFormat>Widescreen</PresentationFormat>
  <Paragraphs>163</Paragraphs>
  <Slides>31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Georgia</vt:lpstr>
      <vt:lpstr>Office Theme</vt:lpstr>
      <vt:lpstr>Part V Conclusions &amp;  Recent Developments</vt:lpstr>
      <vt:lpstr>Intro &amp; structure</vt:lpstr>
      <vt:lpstr>Summary so far</vt:lpstr>
      <vt:lpstr>Re-emergence in philosophy</vt:lpstr>
      <vt:lpstr>DreamCoder</vt:lpstr>
      <vt:lpstr>Some problems with LOTlib3-style pLoT</vt:lpstr>
      <vt:lpstr>DreamCoder: The general idea</vt:lpstr>
      <vt:lpstr>DreamCoder: Learning</vt:lpstr>
      <vt:lpstr>DreamCoder: Learning</vt:lpstr>
      <vt:lpstr>DreamCoder: Learning</vt:lpstr>
      <vt:lpstr>DreamCoder</vt:lpstr>
      <vt:lpstr>DreamCoder</vt:lpstr>
      <vt:lpstr>DreamCoder</vt:lpstr>
      <vt:lpstr>DreamCoder</vt:lpstr>
      <vt:lpstr>DreamCoder</vt:lpstr>
      <vt:lpstr>DreamCoder</vt:lpstr>
      <vt:lpstr>DreamCoder: Recursive algorithms</vt:lpstr>
      <vt:lpstr>DreamCoder: Results</vt:lpstr>
      <vt:lpstr>DreamCoder</vt:lpstr>
      <vt:lpstr>The Child as Hacker</vt:lpstr>
      <vt:lpstr>Starting point</vt:lpstr>
      <vt:lpstr>The Child as Hacker</vt:lpstr>
      <vt:lpstr>The Child as Hacker – New goals</vt:lpstr>
      <vt:lpstr>The Child as Hacker – New strategies</vt:lpstr>
      <vt:lpstr>The Child as Hacker – New questions</vt:lpstr>
      <vt:lpstr>The Child as Hacker – New questions</vt:lpstr>
      <vt:lpstr>Conclusions</vt:lpstr>
      <vt:lpstr>Sources of empirical evidence</vt:lpstr>
      <vt:lpstr>Learning a rule</vt:lpstr>
      <vt:lpstr>Some closing considerations</vt:lpstr>
      <vt:lpstr>Some closing considerations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Fausto Carcassi</dc:creator>
  <cp:lastModifiedBy>carcassi fausto</cp:lastModifiedBy>
  <cp:revision>622</cp:revision>
  <dcterms:created xsi:type="dcterms:W3CDTF">2022-03-28T11:58:41Z</dcterms:created>
  <dcterms:modified xsi:type="dcterms:W3CDTF">2023-08-04T13:50:58Z</dcterms:modified>
</cp:coreProperties>
</file>

<file path=docProps/thumbnail.jpeg>
</file>